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79" r:id="rId4"/>
    <p:sldId id="280" r:id="rId5"/>
    <p:sldId id="285" r:id="rId6"/>
    <p:sldId id="281" r:id="rId7"/>
    <p:sldId id="286" r:id="rId8"/>
    <p:sldId id="287" r:id="rId9"/>
    <p:sldId id="284" r:id="rId10"/>
    <p:sldId id="288" r:id="rId11"/>
    <p:sldId id="282" r:id="rId12"/>
    <p:sldId id="292" r:id="rId13"/>
    <p:sldId id="289" r:id="rId14"/>
    <p:sldId id="290" r:id="rId15"/>
    <p:sldId id="291" r:id="rId16"/>
  </p:sldIdLst>
  <p:sldSz cx="9144000" cy="6858000" type="screen4x3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B342-A9EA-4CC1-8923-50154EE5DF7A}" type="datetimeFigureOut">
              <a:rPr lang="zh-HK" altLang="en-US" smtClean="0"/>
              <a:t>26/11/2019</a:t>
            </a:fld>
            <a:endParaRPr lang="zh-HK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橢圓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7DDD8B3-3266-4938-BD7D-7DB5F1F328AF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B342-A9EA-4CC1-8923-50154EE5DF7A}" type="datetimeFigureOut">
              <a:rPr lang="zh-HK" altLang="en-US" smtClean="0"/>
              <a:t>26/11/2019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DD8B3-3266-4938-BD7D-7DB5F1F328AF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7DDD8B3-3266-4938-BD7D-7DB5F1F328AF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B342-A9EA-4CC1-8923-50154EE5DF7A}" type="datetimeFigureOut">
              <a:rPr lang="zh-HK" altLang="en-US" smtClean="0"/>
              <a:t>26/11/2019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B342-A9EA-4CC1-8923-50154EE5DF7A}" type="datetimeFigureOut">
              <a:rPr lang="zh-HK" altLang="en-US" smtClean="0"/>
              <a:t>26/11/2019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7DDD8B3-3266-4938-BD7D-7DB5F1F328AF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B342-A9EA-4CC1-8923-50154EE5DF7A}" type="datetimeFigureOut">
              <a:rPr lang="zh-HK" altLang="en-US" smtClean="0"/>
              <a:t>26/11/2019</a:t>
            </a:fld>
            <a:endParaRPr lang="zh-HK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7DDD8B3-3266-4938-BD7D-7DB5F1F328AF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521B342-A9EA-4CC1-8923-50154EE5DF7A}" type="datetimeFigureOut">
              <a:rPr lang="zh-HK" altLang="en-US" smtClean="0"/>
              <a:t>26/11/2019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DD8B3-3266-4938-BD7D-7DB5F1F328AF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內容版面配置區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內容版面配置區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B342-A9EA-4CC1-8923-50154EE5DF7A}" type="datetimeFigureOut">
              <a:rPr lang="zh-HK" altLang="en-US" smtClean="0"/>
              <a:t>26/11/2019</a:t>
            </a:fld>
            <a:endParaRPr lang="zh-HK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內容版面配置區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6" name="內容版面配置區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橢圓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橢圓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7DDD8B3-3266-4938-BD7D-7DB5F1F328AF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B342-A9EA-4CC1-8923-50154EE5DF7A}" type="datetimeFigureOut">
              <a:rPr lang="zh-HK" altLang="en-US" smtClean="0"/>
              <a:t>26/11/2019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7DDD8B3-3266-4938-BD7D-7DB5F1F328AF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B342-A9EA-4CC1-8923-50154EE5DF7A}" type="datetimeFigureOut">
              <a:rPr lang="zh-HK" altLang="en-US" smtClean="0"/>
              <a:t>26/11/2019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7DDD8B3-3266-4938-BD7D-7DB5F1F328AF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內容版面配置區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7DDD8B3-3266-4938-BD7D-7DB5F1F328AF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B342-A9EA-4CC1-8923-50154EE5DF7A}" type="datetimeFigureOut">
              <a:rPr lang="zh-HK" altLang="en-US" smtClean="0"/>
              <a:t>26/11/2019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zh-HK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直線接點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橢圓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7DDD8B3-3266-4938-BD7D-7DB5F1F328AF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521B342-A9EA-4CC1-8923-50154EE5DF7A}" type="datetimeFigureOut">
              <a:rPr lang="zh-HK" altLang="en-US" smtClean="0"/>
              <a:t>26/11/2019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zh-HK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521B342-A9EA-4CC1-8923-50154EE5DF7A}" type="datetimeFigureOut">
              <a:rPr lang="zh-HK" altLang="en-US" smtClean="0"/>
              <a:t>26/11/2019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7DDD8B3-3266-4938-BD7D-7DB5F1F328AF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altLang="zh-HK" b="1" dirty="0"/>
              <a:t>Lecture </a:t>
            </a:r>
            <a:r>
              <a:rPr lang="en-US" altLang="zh-HK" b="1" dirty="0" smtClean="0"/>
              <a:t>1: Combinatorics</a:t>
            </a: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918243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pPr lvl="0" fontAlgn="base"/>
            <a:r>
              <a:rPr lang="en-US" altLang="zh-HK" b="1" dirty="0" smtClean="0"/>
              <a:t>Problems</a:t>
            </a:r>
            <a:endParaRPr lang="zh-TW" altLang="zh-HK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01752" y="2060848"/>
            <a:ext cx="8503920" cy="3888432"/>
          </a:xfrm>
        </p:spPr>
        <p:txBody>
          <a:bodyPr anchor="ctr">
            <a:normAutofit fontScale="92500" lnSpcReduction="20000"/>
          </a:bodyPr>
          <a:lstStyle/>
          <a:p>
            <a:pPr marL="0" lvl="0" indent="0" fontAlgn="base">
              <a:buNone/>
            </a:pPr>
            <a:r>
              <a:rPr lang="en-US" altLang="zh-HK" sz="3200" dirty="0" smtClean="0"/>
              <a:t>5.  How </a:t>
            </a:r>
            <a:r>
              <a:rPr lang="en-US" altLang="zh-HK" sz="3200" dirty="0"/>
              <a:t>many ways can a team of 5 be chosen from 20 students?</a:t>
            </a:r>
            <a:endParaRPr lang="zh-TW" altLang="zh-HK" sz="3200" dirty="0"/>
          </a:p>
          <a:p>
            <a:pPr marL="0" indent="0">
              <a:buNone/>
            </a:pPr>
            <a:r>
              <a:rPr lang="en-US" altLang="zh-HK" sz="3200" dirty="0"/>
              <a:t> </a:t>
            </a:r>
            <a:endParaRPr lang="zh-TW" altLang="zh-HK" sz="3200" dirty="0"/>
          </a:p>
          <a:p>
            <a:pPr marL="0" lvl="0" indent="0" fontAlgn="base">
              <a:buNone/>
            </a:pPr>
            <a:r>
              <a:rPr lang="en-US" altLang="zh-HK" sz="3200" dirty="0" smtClean="0"/>
              <a:t>6.  How </a:t>
            </a:r>
            <a:r>
              <a:rPr lang="en-US" altLang="zh-HK" sz="3200" dirty="0"/>
              <a:t>many ways can 20 students be divided into 4 groups of 5?</a:t>
            </a:r>
            <a:endParaRPr lang="zh-TW" altLang="zh-HK" sz="3200" dirty="0"/>
          </a:p>
          <a:p>
            <a:pPr marL="0" indent="0">
              <a:buNone/>
            </a:pPr>
            <a:r>
              <a:rPr lang="en-US" altLang="zh-HK" sz="3200" dirty="0"/>
              <a:t> </a:t>
            </a:r>
            <a:endParaRPr lang="zh-TW" altLang="zh-HK" sz="3200" dirty="0"/>
          </a:p>
          <a:p>
            <a:pPr marL="0" lvl="0" indent="0" fontAlgn="base">
              <a:buNone/>
            </a:pPr>
            <a:r>
              <a:rPr lang="en-US" altLang="zh-HK" sz="3200" dirty="0" smtClean="0"/>
              <a:t>7.  How </a:t>
            </a:r>
            <a:r>
              <a:rPr lang="en-US" altLang="zh-HK" sz="3200" dirty="0"/>
              <a:t>many ways can 20 students be divided into 4 groups, two having 5 members and the other two having 4 and 6 members respectively</a:t>
            </a:r>
            <a:r>
              <a:rPr lang="en-US" altLang="zh-HK" sz="3200" dirty="0" smtClean="0"/>
              <a:t>?</a:t>
            </a:r>
            <a:r>
              <a:rPr lang="en-US" altLang="zh-HK" sz="3200" dirty="0"/>
              <a:t> </a:t>
            </a:r>
            <a:endParaRPr lang="zh-TW" altLang="zh-HK" sz="3200" dirty="0"/>
          </a:p>
        </p:txBody>
      </p:sp>
    </p:spTree>
    <p:extLst>
      <p:ext uri="{BB962C8B-B14F-4D97-AF65-F5344CB8AC3E}">
        <p14:creationId xmlns:p14="http://schemas.microsoft.com/office/powerpoint/2010/main" val="209335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pPr lvl="0" fontAlgn="base"/>
            <a:r>
              <a:rPr lang="en-US" altLang="zh-HK" b="1" dirty="0" smtClean="0"/>
              <a:t>Inclusion-Exclusion Principle</a:t>
            </a:r>
            <a:endParaRPr lang="zh-TW" altLang="zh-H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16552" y="1527048"/>
                <a:ext cx="8503920" cy="492628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zh-HK" sz="2400" dirty="0" smtClean="0"/>
                  <a:t>Let </a:t>
                </a:r>
                <a:r>
                  <a:rPr lang="en-US" altLang="zh-HK" sz="2400" dirty="0"/>
                  <a:t>|</a:t>
                </a:r>
                <a:r>
                  <a:rPr lang="en-US" altLang="zh-HK" sz="2400" i="1" dirty="0"/>
                  <a:t>A</a:t>
                </a:r>
                <a:r>
                  <a:rPr lang="en-US" altLang="zh-HK" sz="2400" dirty="0"/>
                  <a:t>| denote the </a:t>
                </a:r>
                <a:r>
                  <a:rPr lang="en-US" altLang="zh-HK" sz="2400" i="1" dirty="0"/>
                  <a:t>number of elements</a:t>
                </a:r>
                <a:r>
                  <a:rPr lang="en-US" altLang="zh-HK" sz="2400" dirty="0"/>
                  <a:t> in the set </a:t>
                </a:r>
                <a:r>
                  <a:rPr lang="en-US" altLang="zh-HK" sz="2400" i="1" dirty="0"/>
                  <a:t>A</a:t>
                </a:r>
                <a:r>
                  <a:rPr lang="en-US" altLang="zh-HK" sz="2400" dirty="0"/>
                  <a:t>.</a:t>
                </a:r>
                <a:endParaRPr lang="zh-TW" altLang="zh-HK" sz="2400" dirty="0"/>
              </a:p>
              <a:p>
                <a:pPr marL="0" indent="0">
                  <a:buNone/>
                </a:pPr>
                <a:r>
                  <a:rPr lang="en-US" altLang="zh-HK" sz="2400" dirty="0"/>
                  <a:t>If </a:t>
                </a:r>
                <a:r>
                  <a:rPr lang="en-US" altLang="zh-HK" sz="2400" i="1" dirty="0"/>
                  <a:t>A</a:t>
                </a:r>
                <a14:m>
                  <m:oMath xmlns:m="http://schemas.openxmlformats.org/officeDocument/2006/math">
                    <m:r>
                      <a:rPr lang="en-US" altLang="zh-HK" sz="2400" b="0" i="1" dirty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</m:t>
                    </m:r>
                    <m:r>
                      <a:rPr lang="en-US" altLang="zh-HK" sz="2400" b="1" i="1" dirty="0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altLang="zh-HK" sz="2400" i="1" dirty="0"/>
                  <a:t>B</a:t>
                </a:r>
                <a:r>
                  <a:rPr lang="en-US" altLang="zh-HK" sz="2400" dirty="0"/>
                  <a:t> =</a:t>
                </a:r>
                <a:r>
                  <a:rPr lang="en-US" altLang="zh-HK" sz="2400" dirty="0" smtClean="0">
                    <a:solidFill>
                      <a:schemeClr val="tx1"/>
                    </a:solidFill>
                  </a:rPr>
                  <a:t> </a:t>
                </a:r>
                <a:r>
                  <a:rPr lang="en-US" altLang="zh-HK" sz="2400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zh-HK" sz="2400" i="1" dirty="0"/>
                      <m:t>Ø</m:t>
                    </m:r>
                  </m:oMath>
                </a14:m>
                <a:r>
                  <a:rPr lang="en-US" altLang="zh-HK" sz="2400" dirty="0">
                    <a:solidFill>
                      <a:schemeClr val="tx1"/>
                    </a:solidFill>
                  </a:rPr>
                  <a:t>, then |</a:t>
                </a:r>
                <a:r>
                  <a:rPr lang="en-US" altLang="zh-HK" sz="2400" i="1" dirty="0">
                    <a:solidFill>
                      <a:schemeClr val="tx1"/>
                    </a:solidFill>
                  </a:rPr>
                  <a:t> A</a:t>
                </a:r>
                <a:r>
                  <a:rPr lang="en-US" altLang="zh-HK" sz="2400" b="1" dirty="0">
                    <a:solidFill>
                      <a:schemeClr val="tx1"/>
                    </a:solidFill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∪ </m:t>
                    </m:r>
                  </m:oMath>
                </a14:m>
                <a:r>
                  <a:rPr lang="en-US" altLang="zh-HK" sz="2400" i="1" dirty="0">
                    <a:solidFill>
                      <a:schemeClr val="tx1"/>
                    </a:solidFill>
                  </a:rPr>
                  <a:t>B</a:t>
                </a:r>
                <a:r>
                  <a:rPr lang="en-US" altLang="zh-HK" sz="2400" dirty="0">
                    <a:solidFill>
                      <a:schemeClr val="tx1"/>
                    </a:solidFill>
                  </a:rPr>
                  <a:t> | = |</a:t>
                </a:r>
                <a:r>
                  <a:rPr lang="en-US" altLang="zh-HK" sz="2400" i="1" dirty="0">
                    <a:solidFill>
                      <a:schemeClr val="tx1"/>
                    </a:solidFill>
                  </a:rPr>
                  <a:t>A</a:t>
                </a:r>
                <a:r>
                  <a:rPr lang="en-US" altLang="zh-HK" sz="2400" dirty="0">
                    <a:solidFill>
                      <a:schemeClr val="tx1"/>
                    </a:solidFill>
                  </a:rPr>
                  <a:t>| + |</a:t>
                </a:r>
                <a:r>
                  <a:rPr lang="en-US" altLang="zh-HK" sz="2400" i="1" dirty="0">
                    <a:solidFill>
                      <a:schemeClr val="tx1"/>
                    </a:solidFill>
                  </a:rPr>
                  <a:t>B</a:t>
                </a:r>
                <a:r>
                  <a:rPr lang="en-US" altLang="zh-HK" sz="2400" dirty="0" smtClean="0">
                    <a:solidFill>
                      <a:schemeClr val="tx1"/>
                    </a:solidFill>
                  </a:rPr>
                  <a:t>|.</a:t>
                </a:r>
              </a:p>
              <a:p>
                <a:pPr marL="0" indent="0">
                  <a:buNone/>
                </a:pPr>
                <a:endParaRPr lang="zh-TW" altLang="zh-HK" sz="24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en-US" altLang="zh-HK" sz="2400" dirty="0">
                    <a:solidFill>
                      <a:schemeClr val="tx1"/>
                    </a:solidFill>
                  </a:rPr>
                  <a:t>If </a:t>
                </a:r>
                <a:r>
                  <a:rPr lang="en-US" altLang="zh-HK" sz="2400" i="1" dirty="0">
                    <a:solidFill>
                      <a:schemeClr val="tx1"/>
                    </a:solidFill>
                  </a:rPr>
                  <a:t>A</a:t>
                </a:r>
                <a:r>
                  <a:rPr lang="en-US" altLang="zh-HK" sz="2400" dirty="0">
                    <a:solidFill>
                      <a:schemeClr val="tx1"/>
                    </a:solidFill>
                  </a:rPr>
                  <a:t> and </a:t>
                </a:r>
                <a:r>
                  <a:rPr lang="en-US" altLang="zh-HK" sz="2400" i="1" dirty="0">
                    <a:solidFill>
                      <a:schemeClr val="tx1"/>
                    </a:solidFill>
                  </a:rPr>
                  <a:t>B</a:t>
                </a:r>
                <a:r>
                  <a:rPr lang="en-US" altLang="zh-HK" sz="2400" dirty="0">
                    <a:solidFill>
                      <a:schemeClr val="tx1"/>
                    </a:solidFill>
                  </a:rPr>
                  <a:t> are not disjoint, we get the simplest form of </a:t>
                </a:r>
                <a:r>
                  <a:rPr lang="en-US" altLang="zh-HK" sz="2400" dirty="0" smtClean="0">
                    <a:solidFill>
                      <a:schemeClr val="tx1"/>
                    </a:solidFill>
                  </a:rPr>
                  <a:t>the </a:t>
                </a:r>
                <a:r>
                  <a:rPr lang="en-US" altLang="zh-HK" sz="2400" b="1" i="1" dirty="0" err="1" smtClean="0">
                    <a:solidFill>
                      <a:schemeClr val="tx1"/>
                    </a:solidFill>
                  </a:rPr>
                  <a:t>Inclucion</a:t>
                </a:r>
                <a:r>
                  <a:rPr lang="en-US" altLang="zh-HK" sz="2400" b="1" i="1" dirty="0" smtClean="0">
                    <a:solidFill>
                      <a:schemeClr val="tx1"/>
                    </a:solidFill>
                  </a:rPr>
                  <a:t>-Exclusion Principle</a:t>
                </a:r>
                <a:r>
                  <a:rPr lang="en-US" altLang="zh-HK" sz="2400" dirty="0" smtClean="0">
                    <a:solidFill>
                      <a:schemeClr val="tx1"/>
                    </a:solidFill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altLang="zh-HK" sz="2400" dirty="0" smtClean="0">
                    <a:solidFill>
                      <a:schemeClr val="tx1"/>
                    </a:solidFill>
                  </a:rPr>
                  <a:t>|</a:t>
                </a:r>
                <a:r>
                  <a:rPr lang="en-US" altLang="zh-HK" sz="2400" i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altLang="zh-HK" sz="2400" i="1" dirty="0">
                    <a:solidFill>
                      <a:schemeClr val="tx1"/>
                    </a:solidFill>
                  </a:rPr>
                  <a:t>A</a:t>
                </a:r>
                <a:r>
                  <a:rPr lang="en-US" altLang="zh-HK" sz="2400" b="1" dirty="0">
                    <a:solidFill>
                      <a:schemeClr val="tx1"/>
                    </a:solidFill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∪ </m:t>
                    </m:r>
                  </m:oMath>
                </a14:m>
                <a:r>
                  <a:rPr lang="en-US" altLang="zh-HK" sz="2400" i="1" dirty="0">
                    <a:solidFill>
                      <a:schemeClr val="tx1"/>
                    </a:solidFill>
                  </a:rPr>
                  <a:t>B</a:t>
                </a:r>
                <a:r>
                  <a:rPr lang="en-US" altLang="zh-HK" sz="2400" dirty="0">
                    <a:solidFill>
                      <a:schemeClr val="tx1"/>
                    </a:solidFill>
                  </a:rPr>
                  <a:t> | =</a:t>
                </a:r>
                <a:r>
                  <a:rPr lang="en-US" altLang="zh-HK" sz="2400" dirty="0"/>
                  <a:t> |</a:t>
                </a:r>
                <a:r>
                  <a:rPr lang="en-US" altLang="zh-HK" sz="2400" i="1" dirty="0"/>
                  <a:t>A</a:t>
                </a:r>
                <a:r>
                  <a:rPr lang="en-US" altLang="zh-HK" sz="2400" dirty="0"/>
                  <a:t>| + |</a:t>
                </a:r>
                <a:r>
                  <a:rPr lang="en-US" altLang="zh-HK" sz="2400" i="1" dirty="0"/>
                  <a:t>B</a:t>
                </a:r>
                <a:r>
                  <a:rPr lang="en-US" altLang="zh-HK" sz="2400" dirty="0"/>
                  <a:t>| –</a:t>
                </a:r>
                <a:r>
                  <a:rPr lang="en-US" altLang="zh-HK" sz="2400" dirty="0" smtClean="0"/>
                  <a:t> </a:t>
                </a:r>
                <a:r>
                  <a:rPr lang="en-US" altLang="zh-HK" sz="2400" dirty="0"/>
                  <a:t>|</a:t>
                </a:r>
                <a:r>
                  <a:rPr lang="en-US" altLang="zh-HK" sz="2400" i="1" dirty="0"/>
                  <a:t> A</a:t>
                </a:r>
                <a:r>
                  <a:rPr lang="en-US" altLang="zh-HK" sz="2400" b="1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 </m:t>
                    </m:r>
                  </m:oMath>
                </a14:m>
                <a:r>
                  <a:rPr lang="en-US" altLang="zh-HK" sz="2400" i="1" dirty="0"/>
                  <a:t>B</a:t>
                </a:r>
                <a:r>
                  <a:rPr lang="en-US" altLang="zh-HK" sz="2400" dirty="0"/>
                  <a:t> |</a:t>
                </a:r>
                <a:endParaRPr lang="zh-TW" altLang="zh-HK" sz="2400" dirty="0"/>
              </a:p>
              <a:p>
                <a:pPr marL="0" indent="0">
                  <a:buNone/>
                </a:pPr>
                <a:r>
                  <a:rPr lang="en-US" altLang="zh-HK" sz="2400" dirty="0"/>
                  <a:t> </a:t>
                </a:r>
                <a:endParaRPr lang="zh-TW" altLang="zh-HK" sz="2400" dirty="0"/>
              </a:p>
              <a:p>
                <a:pPr marL="0" indent="0">
                  <a:buNone/>
                </a:pPr>
                <a:r>
                  <a:rPr lang="en-US" altLang="zh-HK" sz="2400" dirty="0"/>
                  <a:t>For three sets, the </a:t>
                </a:r>
                <a:r>
                  <a:rPr lang="en-US" altLang="zh-HK" sz="2400" i="1" dirty="0"/>
                  <a:t>Inclusion-Exclusion Principle</a:t>
                </a:r>
                <a:r>
                  <a:rPr lang="en-US" altLang="zh-HK" sz="2400" dirty="0"/>
                  <a:t> reads</a:t>
                </a:r>
                <a:endParaRPr lang="zh-TW" altLang="zh-HK" sz="2400" dirty="0"/>
              </a:p>
              <a:p>
                <a:pPr marL="0" indent="0">
                  <a:buNone/>
                </a:pPr>
                <a:r>
                  <a:rPr lang="en-US" altLang="zh-HK" sz="2400" dirty="0"/>
                  <a:t>|</a:t>
                </a:r>
                <a:r>
                  <a:rPr lang="en-US" altLang="zh-HK" sz="2400" i="1" dirty="0"/>
                  <a:t> A</a:t>
                </a:r>
                <a:r>
                  <a:rPr lang="en-US" altLang="zh-HK" sz="2400" b="1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∪ </m:t>
                    </m:r>
                  </m:oMath>
                </a14:m>
                <a:r>
                  <a:rPr lang="en-US" altLang="zh-HK" sz="2400" i="1" dirty="0"/>
                  <a:t>B</a:t>
                </a:r>
                <a:r>
                  <a:rPr lang="en-US" altLang="zh-HK" sz="2400" b="1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∪ </m:t>
                    </m:r>
                  </m:oMath>
                </a14:m>
                <a:r>
                  <a:rPr lang="en-US" altLang="zh-HK" sz="2400" i="1" dirty="0"/>
                  <a:t>C</a:t>
                </a:r>
                <a:r>
                  <a:rPr lang="en-US" altLang="zh-HK" sz="2400" dirty="0"/>
                  <a:t> | = |</a:t>
                </a:r>
                <a:r>
                  <a:rPr lang="en-US" altLang="zh-HK" sz="2400" i="1" dirty="0"/>
                  <a:t>A</a:t>
                </a:r>
                <a:r>
                  <a:rPr lang="en-US" altLang="zh-HK" sz="2400" dirty="0"/>
                  <a:t>| + |</a:t>
                </a:r>
                <a:r>
                  <a:rPr lang="en-US" altLang="zh-HK" sz="2400" i="1" dirty="0"/>
                  <a:t>B</a:t>
                </a:r>
                <a:r>
                  <a:rPr lang="en-US" altLang="zh-HK" sz="2400" dirty="0"/>
                  <a:t>| + |</a:t>
                </a:r>
                <a:r>
                  <a:rPr lang="en-US" altLang="zh-HK" sz="2400" i="1" dirty="0"/>
                  <a:t>C</a:t>
                </a:r>
                <a:r>
                  <a:rPr lang="en-US" altLang="zh-HK" sz="2400" dirty="0"/>
                  <a:t>| </a:t>
                </a:r>
                <a:endParaRPr lang="en-US" altLang="zh-HK" sz="2400" dirty="0" smtClean="0"/>
              </a:p>
              <a:p>
                <a:pPr marL="0" indent="0">
                  <a:buNone/>
                </a:pPr>
                <a:r>
                  <a:rPr lang="en-US" altLang="zh-HK" sz="2400" dirty="0"/>
                  <a:t> </a:t>
                </a:r>
                <a:r>
                  <a:rPr lang="en-US" altLang="zh-HK" sz="2400" dirty="0" smtClean="0"/>
                  <a:t>                                 – |</a:t>
                </a:r>
                <a:r>
                  <a:rPr lang="en-US" altLang="zh-HK" sz="2400" i="1" dirty="0" smtClean="0"/>
                  <a:t> </a:t>
                </a:r>
                <a:r>
                  <a:rPr lang="en-US" altLang="zh-HK" sz="2400" i="1" dirty="0"/>
                  <a:t>A</a:t>
                </a:r>
                <a:r>
                  <a:rPr lang="en-US" altLang="zh-HK" sz="2400" b="1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 </m:t>
                    </m:r>
                  </m:oMath>
                </a14:m>
                <a:r>
                  <a:rPr lang="en-US" altLang="zh-HK" sz="2400" i="1" dirty="0"/>
                  <a:t>B</a:t>
                </a:r>
                <a:r>
                  <a:rPr lang="en-US" altLang="zh-HK" sz="2400" dirty="0"/>
                  <a:t> | –</a:t>
                </a:r>
                <a:r>
                  <a:rPr lang="en-US" altLang="zh-HK" sz="2400" dirty="0" smtClean="0"/>
                  <a:t> </a:t>
                </a:r>
                <a:r>
                  <a:rPr lang="en-US" altLang="zh-HK" sz="2400" dirty="0"/>
                  <a:t>|</a:t>
                </a:r>
                <a:r>
                  <a:rPr lang="en-US" altLang="zh-HK" sz="2400" i="1" dirty="0"/>
                  <a:t> B</a:t>
                </a:r>
                <a:r>
                  <a:rPr lang="en-US" altLang="zh-HK" sz="2400" b="1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 </m:t>
                    </m:r>
                  </m:oMath>
                </a14:m>
                <a:r>
                  <a:rPr lang="en-US" altLang="zh-HK" sz="2400" i="1" dirty="0"/>
                  <a:t>C</a:t>
                </a:r>
                <a:r>
                  <a:rPr lang="en-US" altLang="zh-HK" sz="2400" dirty="0"/>
                  <a:t> | –</a:t>
                </a:r>
                <a:r>
                  <a:rPr lang="en-US" altLang="zh-HK" sz="2400" dirty="0" smtClean="0"/>
                  <a:t> </a:t>
                </a:r>
                <a:r>
                  <a:rPr lang="en-US" altLang="zh-HK" sz="2400" dirty="0"/>
                  <a:t>|</a:t>
                </a:r>
                <a:r>
                  <a:rPr lang="en-US" altLang="zh-HK" sz="2400" i="1" dirty="0"/>
                  <a:t> C</a:t>
                </a:r>
                <a:r>
                  <a:rPr lang="en-US" altLang="zh-HK" sz="2400" b="1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 </m:t>
                    </m:r>
                  </m:oMath>
                </a14:m>
                <a:r>
                  <a:rPr lang="en-US" altLang="zh-HK" sz="2400" i="1" dirty="0"/>
                  <a:t>A</a:t>
                </a:r>
                <a:r>
                  <a:rPr lang="en-US" altLang="zh-HK" sz="2400" dirty="0"/>
                  <a:t> | </a:t>
                </a:r>
                <a:endParaRPr lang="en-US" altLang="zh-HK" sz="2400" dirty="0" smtClean="0"/>
              </a:p>
              <a:p>
                <a:pPr marL="0" indent="0">
                  <a:buNone/>
                </a:pPr>
                <a:r>
                  <a:rPr lang="en-US" altLang="zh-HK" sz="2400" dirty="0" smtClean="0"/>
                  <a:t>                                  + |</a:t>
                </a:r>
                <a:r>
                  <a:rPr lang="en-US" altLang="zh-HK" sz="2400" i="1" dirty="0" smtClean="0"/>
                  <a:t> </a:t>
                </a:r>
                <a:r>
                  <a:rPr lang="en-US" altLang="zh-HK" sz="2400" i="1" dirty="0"/>
                  <a:t>A</a:t>
                </a:r>
                <a:r>
                  <a:rPr lang="en-US" altLang="zh-HK" sz="2400" b="1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 </m:t>
                    </m:r>
                  </m:oMath>
                </a14:m>
                <a:r>
                  <a:rPr lang="en-US" altLang="zh-HK" sz="2400" i="1" dirty="0"/>
                  <a:t>B</a:t>
                </a:r>
                <a:r>
                  <a:rPr lang="en-US" altLang="zh-HK" sz="2400" b="1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 </m:t>
                    </m:r>
                  </m:oMath>
                </a14:m>
                <a:r>
                  <a:rPr lang="en-US" altLang="zh-HK" sz="2400" i="1" dirty="0"/>
                  <a:t>C </a:t>
                </a:r>
                <a:r>
                  <a:rPr lang="en-US" altLang="zh-HK" sz="2400" dirty="0" smtClean="0"/>
                  <a:t>|</a:t>
                </a:r>
                <a:endParaRPr lang="zh-TW" altLang="zh-HK" sz="2400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16552" y="1527048"/>
                <a:ext cx="8503920" cy="4926288"/>
              </a:xfrm>
              <a:blipFill rotWithShape="1">
                <a:blip r:embed="rId2"/>
                <a:stretch>
                  <a:fillRect l="-1147" t="-990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86693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lvl="0" fontAlgn="base"/>
            <a:r>
              <a:rPr lang="en-US" altLang="zh-HK" sz="2800" b="1" dirty="0"/>
              <a:t>Inclusion-Exclusion </a:t>
            </a:r>
            <a:r>
              <a:rPr lang="en-US" altLang="zh-HK" sz="2800" b="1" dirty="0" smtClean="0"/>
              <a:t>Principle</a:t>
            </a:r>
            <a:br>
              <a:rPr lang="en-US" altLang="zh-HK" sz="2800" b="1" dirty="0" smtClean="0"/>
            </a:br>
            <a:r>
              <a:rPr lang="en-US" altLang="zh-HK" sz="2800" i="1" dirty="0" smtClean="0"/>
              <a:t>General Form</a:t>
            </a:r>
            <a:endParaRPr lang="zh-TW" altLang="zh-HK" sz="28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內容版面配置區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altLang="zh-HK" dirty="0" smtClean="0"/>
                  <a:t>  </a:t>
                </a:r>
              </a:p>
              <a:p>
                <a:pPr marL="0" indent="0">
                  <a:buNone/>
                </a:pPr>
                <a:r>
                  <a:rPr lang="en-US" altLang="zh-HK" dirty="0" smtClean="0"/>
                  <a:t>For</a:t>
                </a:r>
                <a:r>
                  <a:rPr lang="en-US" altLang="zh-HK" dirty="0"/>
                  <a:t> </a:t>
                </a:r>
                <a:r>
                  <a:rPr lang="en-US" altLang="zh-HK" i="1" dirty="0"/>
                  <a:t>n</a:t>
                </a:r>
                <a:r>
                  <a:rPr lang="en-US" altLang="zh-HK" dirty="0"/>
                  <a:t> different sets </a:t>
                </a:r>
                <a:r>
                  <a:rPr lang="en-US" altLang="zh-HK" dirty="0" smtClean="0"/>
                  <a:t> </a:t>
                </a:r>
                <a:r>
                  <a:rPr lang="en-US" altLang="zh-HK" i="1" dirty="0" smtClean="0"/>
                  <a:t>A</a:t>
                </a:r>
                <a:r>
                  <a:rPr lang="en-US" altLang="zh-HK" i="1" baseline="-25000" dirty="0" smtClean="0"/>
                  <a:t>i</a:t>
                </a:r>
                <a:r>
                  <a:rPr lang="en-US" altLang="zh-HK" dirty="0"/>
                  <a:t>, </a:t>
                </a:r>
                <a:r>
                  <a:rPr lang="en-US" altLang="zh-HK" dirty="0" smtClean="0"/>
                  <a:t> the </a:t>
                </a:r>
                <a:r>
                  <a:rPr lang="en-US" altLang="zh-HK" b="1" i="1" dirty="0"/>
                  <a:t>Inclusion-Exclusion Principle</a:t>
                </a:r>
                <a:r>
                  <a:rPr lang="en-US" altLang="zh-HK" dirty="0"/>
                  <a:t> can be written as</a:t>
                </a:r>
                <a:r>
                  <a:rPr lang="en-US" altLang="zh-HK" dirty="0" smtClean="0"/>
                  <a:t>:</a:t>
                </a:r>
              </a:p>
              <a:p>
                <a:pPr marL="0" indent="0">
                  <a:buNone/>
                </a:pPr>
                <a:endParaRPr lang="zh-TW" altLang="zh-HK" dirty="0"/>
              </a:p>
              <a:p>
                <a:pPr>
                  <a:lnSpc>
                    <a:spcPct val="150000"/>
                  </a:lnSpc>
                </a:pPr>
                <a:r>
                  <a:rPr lang="en-US" altLang="zh-HK" sz="2800" dirty="0" smtClean="0"/>
                  <a:t>        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⋃"/>
                            <m:ctrlPr>
                              <a:rPr lang="en-US" altLang="zh-HK" sz="24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zh-HK" sz="2400" b="0" i="1" smtClean="0">
                                <a:latin typeface="Cambria Math"/>
                              </a:rPr>
                              <m:t>𝑖</m:t>
                            </m:r>
                            <m:r>
                              <a:rPr lang="en-US" altLang="zh-HK" sz="2400" b="0" i="1" smtClean="0">
                                <a:latin typeface="Cambria Math"/>
                              </a:rPr>
                              <m:t>=1</m:t>
                            </m:r>
                          </m:sub>
                          <m:sup>
                            <m:r>
                              <a:rPr lang="en-US" altLang="zh-HK" sz="2400" b="0" i="1" smtClean="0">
                                <a:latin typeface="Cambria Math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altLang="zh-HK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HK" sz="2400" b="0" i="1" smtClean="0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en-US" altLang="zh-HK" sz="2400" b="0" i="1" smtClean="0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e>
                    </m:d>
                  </m:oMath>
                </a14:m>
                <a:r>
                  <a:rPr lang="zh-HK" altLang="en-US" sz="2800" dirty="0" smtClean="0"/>
                  <a:t> </a:t>
                </a:r>
                <a:r>
                  <a:rPr lang="en-US" altLang="zh-HK" sz="2800" dirty="0" smtClean="0"/>
                  <a:t>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zh-HK" sz="2400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altLang="zh-HK" sz="2400" i="1" dirty="0" smtClean="0">
                            <a:latin typeface="Cambria Math"/>
                          </a:rPr>
                          <m:t>𝑖</m:t>
                        </m:r>
                        <m:r>
                          <a:rPr lang="en-US" altLang="zh-HK" sz="2400" i="1" dirty="0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altLang="zh-HK" sz="2400" i="1" dirty="0" smtClean="0">
                            <a:latin typeface="Cambria Math"/>
                          </a:rPr>
                          <m:t>𝑛</m:t>
                        </m:r>
                      </m:sup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altLang="zh-HK" sz="24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HK" sz="240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HK" sz="2400" b="0" i="1" dirty="0" smtClean="0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en-US" altLang="zh-HK" sz="2400" b="0" i="1" dirty="0" smtClean="0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nary>
                  </m:oMath>
                </a14:m>
                <a:r>
                  <a:rPr lang="zh-HK" altLang="en-US" sz="2800" dirty="0" smtClean="0"/>
                  <a:t> </a:t>
                </a:r>
                <a14:m>
                  <m:oMath xmlns:m="http://schemas.openxmlformats.org/officeDocument/2006/math">
                    <m:r>
                      <a:rPr lang="en-US" altLang="zh-HK" sz="2400" i="1" dirty="0">
                        <a:latin typeface="Cambria Math"/>
                      </a:rPr>
                      <m:t>−</m:t>
                    </m:r>
                    <m:r>
                      <a:rPr lang="en-US" altLang="zh-HK" sz="2400" b="0" i="0" dirty="0" smtClean="0">
                        <a:latin typeface="Cambria Math"/>
                      </a:rPr>
                      <m:t> </m:t>
                    </m:r>
                    <m:nary>
                      <m:naryPr>
                        <m:chr m:val="∑"/>
                        <m:supHide m:val="on"/>
                        <m:ctrlPr>
                          <a:rPr lang="en-US" altLang="zh-HK" sz="2400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altLang="zh-HK" sz="2400" b="0" i="1" dirty="0" smtClean="0">
                            <a:latin typeface="Cambria Math"/>
                          </a:rPr>
                          <m:t>1</m:t>
                        </m:r>
                        <m:r>
                          <a:rPr lang="en-US" altLang="zh-HK" sz="2400" b="0" i="1" dirty="0" smtClean="0">
                            <a:latin typeface="Cambria Math"/>
                            <a:ea typeface="Cambria Math"/>
                          </a:rPr>
                          <m:t>≤</m:t>
                        </m:r>
                        <m:r>
                          <a:rPr lang="en-US" altLang="zh-HK" sz="2400" b="0" i="1" dirty="0" smtClean="0">
                            <a:latin typeface="Cambria Math"/>
                            <a:ea typeface="Cambria Math"/>
                          </a:rPr>
                          <m:t>𝑖</m:t>
                        </m:r>
                        <m:r>
                          <a:rPr lang="en-US" altLang="zh-HK" sz="2400" b="0" i="1" dirty="0" smtClean="0">
                            <a:latin typeface="Cambria Math"/>
                            <a:ea typeface="Cambria Math"/>
                          </a:rPr>
                          <m:t>&lt;</m:t>
                        </m:r>
                        <m:r>
                          <a:rPr lang="en-US" altLang="zh-HK" sz="2400" b="0" i="1" dirty="0" smtClean="0">
                            <a:latin typeface="Cambria Math"/>
                            <a:ea typeface="Cambria Math"/>
                          </a:rPr>
                          <m:t>𝑗</m:t>
                        </m:r>
                        <m:r>
                          <a:rPr lang="en-US" altLang="zh-HK" sz="2400" b="0" i="1" dirty="0" smtClean="0">
                            <a:latin typeface="Cambria Math"/>
                            <a:ea typeface="Cambria Math"/>
                          </a:rPr>
                          <m:t>≤</m:t>
                        </m:r>
                        <m:r>
                          <a:rPr lang="en-US" altLang="zh-HK" sz="2400" b="0" i="1" dirty="0" smtClean="0">
                            <a:latin typeface="Cambria Math"/>
                            <a:ea typeface="Cambria Math"/>
                          </a:rPr>
                          <m:t>𝑛</m:t>
                        </m:r>
                      </m:sub>
                      <m:sup/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altLang="zh-HK" sz="24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HK" sz="240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HK" sz="2400" b="0" i="1" dirty="0" smtClean="0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en-US" altLang="zh-HK" sz="2400" b="0" i="1" dirty="0" smtClean="0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altLang="zh-HK" sz="2400" i="1" dirty="0" smtClean="0">
                                <a:latin typeface="Cambria Math"/>
                                <a:ea typeface="Cambria Math"/>
                              </a:rPr>
                              <m:t>∩</m:t>
                            </m:r>
                            <m:sSub>
                              <m:sSubPr>
                                <m:ctrlPr>
                                  <a:rPr lang="en-US" altLang="zh-HK" sz="2400" i="1" dirty="0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altLang="zh-HK" sz="2400" b="0" i="1" dirty="0" smtClean="0">
                                    <a:latin typeface="Cambria Math"/>
                                    <a:ea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en-US" altLang="zh-HK" sz="2400" b="0" i="1" dirty="0" smtClean="0">
                                    <a:latin typeface="Cambria Math"/>
                                    <a:ea typeface="Cambria Math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</m:e>
                    </m:nary>
                  </m:oMath>
                </a14:m>
                <a:r>
                  <a:rPr lang="zh-HK" altLang="en-US" sz="2800" dirty="0" smtClean="0"/>
                  <a:t> </a:t>
                </a:r>
                <a:r>
                  <a:rPr lang="en-US" altLang="zh-HK" sz="2800" dirty="0" smtClean="0"/>
                  <a:t>			 	               +</a:t>
                </a:r>
                <a14:m>
                  <m:oMath xmlns:m="http://schemas.openxmlformats.org/officeDocument/2006/math">
                    <m:r>
                      <a:rPr lang="en-US" altLang="zh-HK" sz="2400" dirty="0">
                        <a:latin typeface="Cambria Math"/>
                      </a:rPr>
                      <m:t> </m:t>
                    </m:r>
                    <m:nary>
                      <m:naryPr>
                        <m:chr m:val="∑"/>
                        <m:supHide m:val="on"/>
                        <m:ctrlPr>
                          <a:rPr lang="en-US" altLang="zh-HK" sz="2400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altLang="zh-HK" sz="2400" i="1" dirty="0">
                            <a:latin typeface="Cambria Math"/>
                          </a:rPr>
                          <m:t>1</m:t>
                        </m:r>
                        <m:r>
                          <a:rPr lang="en-US" altLang="zh-HK" sz="2400" i="1" dirty="0">
                            <a:latin typeface="Cambria Math"/>
                            <a:ea typeface="Cambria Math"/>
                          </a:rPr>
                          <m:t>≤</m:t>
                        </m:r>
                        <m:r>
                          <a:rPr lang="en-US" altLang="zh-HK" sz="2400" i="1" dirty="0">
                            <a:latin typeface="Cambria Math"/>
                            <a:ea typeface="Cambria Math"/>
                          </a:rPr>
                          <m:t>𝑖</m:t>
                        </m:r>
                        <m:r>
                          <a:rPr lang="en-US" altLang="zh-HK" sz="2400" i="1" dirty="0">
                            <a:latin typeface="Cambria Math"/>
                            <a:ea typeface="Cambria Math"/>
                          </a:rPr>
                          <m:t>&lt;</m:t>
                        </m:r>
                        <m:r>
                          <a:rPr lang="en-US" altLang="zh-HK" sz="2400" i="1" dirty="0">
                            <a:latin typeface="Cambria Math"/>
                            <a:ea typeface="Cambria Math"/>
                          </a:rPr>
                          <m:t>𝑗</m:t>
                        </m:r>
                        <m:r>
                          <a:rPr lang="en-US" altLang="zh-HK" sz="2400" i="1" dirty="0">
                            <a:latin typeface="Cambria Math"/>
                            <a:ea typeface="Cambria Math"/>
                          </a:rPr>
                          <m:t>&lt;</m:t>
                        </m:r>
                        <m:r>
                          <a:rPr lang="en-US" altLang="zh-HK" sz="2400" b="0" i="1" dirty="0" smtClean="0">
                            <a:latin typeface="Cambria Math"/>
                            <a:ea typeface="Cambria Math"/>
                          </a:rPr>
                          <m:t>𝑘</m:t>
                        </m:r>
                        <m:r>
                          <a:rPr lang="en-US" altLang="zh-HK" sz="2400" i="1" dirty="0">
                            <a:latin typeface="Cambria Math"/>
                            <a:ea typeface="Cambria Math"/>
                          </a:rPr>
                          <m:t>≤</m:t>
                        </m:r>
                        <m:r>
                          <a:rPr lang="en-US" altLang="zh-HK" sz="2400" i="1" dirty="0">
                            <a:latin typeface="Cambria Math"/>
                            <a:ea typeface="Cambria Math"/>
                          </a:rPr>
                          <m:t>𝑛</m:t>
                        </m:r>
                      </m:sub>
                      <m:sup/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altLang="zh-HK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HK" sz="2400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HK" sz="2400" i="1" dirty="0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en-US" altLang="zh-HK" sz="2400" i="1" dirty="0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altLang="zh-HK" sz="2400" i="1" dirty="0">
                                <a:latin typeface="Cambria Math"/>
                                <a:ea typeface="Cambria Math"/>
                              </a:rPr>
                              <m:t>∩</m:t>
                            </m:r>
                            <m:sSub>
                              <m:sSubPr>
                                <m:ctrlPr>
                                  <a:rPr lang="en-US" altLang="zh-HK" sz="2400" i="1" dirty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altLang="zh-HK" sz="2400" i="1" dirty="0">
                                    <a:latin typeface="Cambria Math"/>
                                    <a:ea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en-US" altLang="zh-HK" sz="2400" i="1" dirty="0">
                                    <a:latin typeface="Cambria Math"/>
                                    <a:ea typeface="Cambria Math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en-US" altLang="zh-HK" sz="2400" i="1" dirty="0">
                                <a:latin typeface="Cambria Math"/>
                                <a:ea typeface="Cambria Math"/>
                              </a:rPr>
                              <m:t>∩</m:t>
                            </m:r>
                            <m:sSub>
                              <m:sSubPr>
                                <m:ctrlPr>
                                  <a:rPr lang="en-US" altLang="zh-HK" sz="2400" i="1" dirty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altLang="zh-HK" sz="2400" i="1" dirty="0">
                                    <a:latin typeface="Cambria Math"/>
                                    <a:ea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en-US" altLang="zh-HK" sz="2400" b="0" i="1" dirty="0" smtClean="0">
                                    <a:latin typeface="Cambria Math"/>
                                    <a:ea typeface="Cambria Math"/>
                                  </a:rPr>
                                  <m:t>𝑘</m:t>
                                </m:r>
                              </m:sub>
                            </m:sSub>
                          </m:e>
                        </m:d>
                      </m:e>
                    </m:nary>
                  </m:oMath>
                </a14:m>
                <a:endParaRPr lang="en-US" altLang="zh-HK" sz="240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zh-HK" sz="2800" dirty="0"/>
                  <a:t>	</a:t>
                </a:r>
                <a:r>
                  <a:rPr lang="en-US" altLang="zh-HK" sz="2800" dirty="0" smtClean="0"/>
                  <a:t>	 </a:t>
                </a:r>
                <a14:m>
                  <m:oMath xmlns:m="http://schemas.openxmlformats.org/officeDocument/2006/math">
                    <m:r>
                      <a:rPr lang="en-US" altLang="zh-HK" sz="2400" b="0" i="0" dirty="0" smtClean="0">
                        <a:latin typeface="Cambria Math"/>
                      </a:rPr>
                      <m:t>                  </m:t>
                    </m:r>
                    <m:r>
                      <a:rPr lang="en-US" altLang="zh-HK" sz="2400" i="1" dirty="0">
                        <a:latin typeface="Cambria Math"/>
                      </a:rPr>
                      <m:t>−</m:t>
                    </m:r>
                  </m:oMath>
                </a14:m>
                <a:r>
                  <a:rPr lang="en-US" altLang="zh-HK" sz="2400" dirty="0" smtClean="0"/>
                  <a:t> … 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HK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HK" sz="2400" b="0" i="1" dirty="0" smtClean="0">
                            <a:latin typeface="Cambria Math"/>
                          </a:rPr>
                          <m:t>(−1)</m:t>
                        </m:r>
                      </m:e>
                      <m:sup>
                        <m:r>
                          <a:rPr lang="en-US" altLang="zh-HK" sz="2400" b="0" i="1" dirty="0" smtClean="0">
                            <a:latin typeface="Cambria Math"/>
                          </a:rPr>
                          <m:t>𝑛</m:t>
                        </m:r>
                        <m:r>
                          <a:rPr lang="en-US" altLang="zh-HK" sz="2400" b="0" i="1" dirty="0" smtClean="0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zh-HK" altLang="en-US" sz="2400" dirty="0" smtClean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⋂"/>
                            <m:ctrlPr>
                              <a:rPr lang="en-US" altLang="zh-HK" sz="2400" i="1" dirty="0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zh-HK" sz="2400" b="0" i="1" dirty="0" smtClean="0">
                                <a:latin typeface="Cambria Math"/>
                              </a:rPr>
                              <m:t>𝑖</m:t>
                            </m:r>
                            <m:r>
                              <a:rPr lang="en-US" altLang="zh-HK" sz="2400" b="0" i="1" dirty="0" smtClean="0">
                                <a:latin typeface="Cambria Math"/>
                              </a:rPr>
                              <m:t>=1</m:t>
                            </m:r>
                          </m:sub>
                          <m:sup>
                            <m:r>
                              <a:rPr lang="en-US" altLang="zh-HK" sz="2400" b="0" i="1" dirty="0" smtClean="0">
                                <a:latin typeface="Cambria Math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altLang="zh-HK" sz="240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HK" sz="2400" b="0" i="1" dirty="0" smtClean="0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en-US" altLang="zh-HK" sz="2400" b="0" i="1" dirty="0" smtClean="0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e>
                    </m:d>
                    <m:r>
                      <a:rPr lang="en-US" altLang="zh-HK" sz="2400" b="0" i="1" dirty="0" smtClean="0">
                        <a:latin typeface="Cambria Math"/>
                      </a:rPr>
                      <m:t> .</m:t>
                    </m:r>
                  </m:oMath>
                </a14:m>
                <a:endParaRPr lang="zh-HK" altLang="en-US" sz="2400" dirty="0"/>
              </a:p>
            </p:txBody>
          </p:sp>
        </mc:Choice>
        <mc:Fallback xmlns="">
          <p:sp>
            <p:nvSpPr>
              <p:cNvPr id="4" name="內容版面配置區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362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92299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pPr lvl="0" fontAlgn="base"/>
            <a:r>
              <a:rPr lang="en-US" altLang="zh-HK" b="1" dirty="0" smtClean="0"/>
              <a:t>Problems</a:t>
            </a:r>
            <a:endParaRPr lang="zh-TW" altLang="zh-HK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01752" y="2060848"/>
            <a:ext cx="8503920" cy="3888432"/>
          </a:xfrm>
        </p:spPr>
        <p:txBody>
          <a:bodyPr anchor="ctr">
            <a:normAutofit fontScale="85000" lnSpcReduction="20000"/>
          </a:bodyPr>
          <a:lstStyle/>
          <a:p>
            <a:pPr marL="0" lvl="0" indent="0" fontAlgn="base">
              <a:buNone/>
            </a:pPr>
            <a:r>
              <a:rPr lang="en-US" altLang="zh-HK" sz="3200" dirty="0" smtClean="0"/>
              <a:t> 8.  How </a:t>
            </a:r>
            <a:r>
              <a:rPr lang="en-US" altLang="zh-HK" sz="3200" dirty="0"/>
              <a:t>many ways can 20 students be divided into 5 groups of variable size?</a:t>
            </a:r>
            <a:endParaRPr lang="zh-TW" altLang="zh-HK" sz="3200" dirty="0"/>
          </a:p>
          <a:p>
            <a:endParaRPr lang="zh-TW" altLang="zh-HK" sz="3200" dirty="0"/>
          </a:p>
          <a:p>
            <a:pPr marL="0" lvl="0" indent="0" fontAlgn="base">
              <a:buNone/>
            </a:pPr>
            <a:r>
              <a:rPr lang="en-US" altLang="zh-HK" sz="3200" dirty="0" smtClean="0"/>
              <a:t> 9.  How </a:t>
            </a:r>
            <a:r>
              <a:rPr lang="en-US" altLang="zh-HK" sz="3200" dirty="0"/>
              <a:t>many ways can the exam scripts of 20 students be distributed among themselves, with at least one student getting his/her own script?</a:t>
            </a:r>
            <a:endParaRPr lang="zh-TW" altLang="zh-HK" sz="3200" dirty="0"/>
          </a:p>
          <a:p>
            <a:endParaRPr lang="zh-TW" altLang="zh-HK" sz="3200" dirty="0"/>
          </a:p>
          <a:p>
            <a:pPr marL="0" lvl="0" indent="0" fontAlgn="base">
              <a:buNone/>
            </a:pPr>
            <a:r>
              <a:rPr lang="en-US" altLang="zh-HK" sz="3200" dirty="0" smtClean="0"/>
              <a:t>10.  How </a:t>
            </a:r>
            <a:r>
              <a:rPr lang="en-US" altLang="zh-HK" sz="3200" dirty="0"/>
              <a:t>many ways can the exam scripts of 20 students be distributed among themselves, so that no one gets his/her own script</a:t>
            </a:r>
            <a:r>
              <a:rPr lang="en-US" altLang="zh-HK" sz="3200" dirty="0" smtClean="0"/>
              <a:t>?</a:t>
            </a:r>
            <a:endParaRPr lang="zh-TW" altLang="zh-HK" sz="3200" dirty="0"/>
          </a:p>
        </p:txBody>
      </p:sp>
    </p:spTree>
    <p:extLst>
      <p:ext uri="{BB962C8B-B14F-4D97-AF65-F5344CB8AC3E}">
        <p14:creationId xmlns:p14="http://schemas.microsoft.com/office/powerpoint/2010/main" val="4276378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pPr lvl="0" fontAlgn="base"/>
            <a:r>
              <a:rPr lang="en-US" altLang="zh-HK" b="1" dirty="0" smtClean="0"/>
              <a:t>Problems (Hints)</a:t>
            </a:r>
            <a:endParaRPr lang="zh-TW" altLang="zh-H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01752" y="2060848"/>
                <a:ext cx="8503920" cy="3888432"/>
              </a:xfrm>
            </p:spPr>
            <p:txBody>
              <a:bodyPr anchor="ctr">
                <a:normAutofit fontScale="62500" lnSpcReduction="20000"/>
              </a:bodyPr>
              <a:lstStyle/>
              <a:p>
                <a:pPr marL="0" lvl="0" indent="0" fontAlgn="base">
                  <a:buNone/>
                </a:pPr>
                <a:r>
                  <a:rPr lang="en-US" altLang="zh-HK" sz="3200" dirty="0" smtClean="0"/>
                  <a:t>9.  How </a:t>
                </a:r>
                <a:r>
                  <a:rPr lang="en-US" altLang="zh-HK" sz="3200" dirty="0"/>
                  <a:t>many ways can the exam scripts of 20 students be distributed among themselves, with at least one student getting his/her own script?</a:t>
                </a:r>
                <a:endParaRPr lang="zh-TW" altLang="zh-HK" sz="3200" dirty="0"/>
              </a:p>
              <a:p>
                <a:pPr marL="0" indent="0">
                  <a:buNone/>
                </a:pPr>
                <a:endParaRPr lang="en-US" altLang="zh-HK" sz="3200" dirty="0" smtClean="0"/>
              </a:p>
              <a:p>
                <a:pPr marL="0" indent="0">
                  <a:buNone/>
                </a:pPr>
                <a:r>
                  <a:rPr lang="en-US" altLang="zh-HK" sz="3200" dirty="0" smtClean="0"/>
                  <a:t>For </a:t>
                </a:r>
                <a:r>
                  <a:rPr lang="en-US" altLang="zh-HK" sz="3200" dirty="0"/>
                  <a:t>5 </a:t>
                </a:r>
                <a:r>
                  <a:rPr lang="en-US" altLang="zh-HK" sz="3200" dirty="0" smtClean="0"/>
                  <a:t>students:</a:t>
                </a:r>
                <a:endParaRPr lang="en-US" altLang="zh-HK" sz="3200" dirty="0"/>
              </a:p>
              <a:p>
                <a:pPr marL="0" indent="0">
                  <a:buNone/>
                </a:pPr>
                <a:r>
                  <a:rPr lang="en-US" altLang="zh-HK" sz="3200" dirty="0" smtClean="0"/>
                  <a:t>Let </a:t>
                </a:r>
                <a:r>
                  <a:rPr lang="en-US" altLang="zh-HK" sz="3200" i="1" dirty="0" smtClean="0"/>
                  <a:t> </a:t>
                </a:r>
                <a:r>
                  <a:rPr lang="en-US" altLang="zh-HK" sz="3200" i="1" dirty="0"/>
                  <a:t>A</a:t>
                </a:r>
                <a:r>
                  <a:rPr lang="en-US" altLang="zh-HK" sz="3200" i="1" baseline="-25000" dirty="0"/>
                  <a:t>1</a:t>
                </a:r>
                <a:r>
                  <a:rPr lang="en-US" altLang="zh-HK" sz="3200" baseline="-25000" dirty="0"/>
                  <a:t> </a:t>
                </a:r>
                <a:r>
                  <a:rPr lang="en-US" altLang="zh-HK" sz="3200" dirty="0"/>
                  <a:t> = { (1, x, x, x, x) }.  Then  |</a:t>
                </a:r>
                <a:r>
                  <a:rPr lang="en-US" altLang="zh-HK" sz="3200" i="1" dirty="0"/>
                  <a:t>A</a:t>
                </a:r>
                <a:r>
                  <a:rPr lang="en-US" altLang="zh-HK" sz="3200" i="1" baseline="-25000" dirty="0"/>
                  <a:t>1</a:t>
                </a:r>
                <a:r>
                  <a:rPr lang="en-US" altLang="zh-HK" sz="3200" dirty="0"/>
                  <a:t>|</a:t>
                </a:r>
                <a:r>
                  <a:rPr lang="en-US" altLang="zh-HK" sz="3200" baseline="-25000" dirty="0"/>
                  <a:t> </a:t>
                </a:r>
                <a:r>
                  <a:rPr lang="en-US" altLang="zh-HK" sz="3200" dirty="0"/>
                  <a:t> = 4! = 24.</a:t>
                </a:r>
                <a:endParaRPr lang="zh-TW" altLang="zh-HK" sz="3200" dirty="0"/>
              </a:p>
              <a:p>
                <a:pPr marL="0" indent="0">
                  <a:buNone/>
                </a:pPr>
                <a:r>
                  <a:rPr lang="en-US" altLang="zh-HK" sz="3200" dirty="0"/>
                  <a:t>     | </a:t>
                </a:r>
                <a:r>
                  <a:rPr lang="en-US" altLang="zh-HK" sz="3200" i="1" dirty="0"/>
                  <a:t>A</a:t>
                </a:r>
                <a:r>
                  <a:rPr lang="en-US" altLang="zh-HK" sz="3200" i="1" baseline="-25000" dirty="0"/>
                  <a:t>1</a:t>
                </a:r>
                <a:r>
                  <a:rPr lang="en-US" altLang="zh-HK" sz="3200" baseline="-25000" dirty="0"/>
                  <a:t> </a:t>
                </a:r>
                <a14:m>
                  <m:oMath xmlns:m="http://schemas.openxmlformats.org/officeDocument/2006/math">
                    <m:r>
                      <a:rPr lang="en-US" altLang="zh-HK" sz="32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3200" dirty="0"/>
                  <a:t> </a:t>
                </a:r>
                <a:r>
                  <a:rPr lang="en-US" altLang="zh-HK" sz="3200" i="1" dirty="0"/>
                  <a:t>A</a:t>
                </a:r>
                <a:r>
                  <a:rPr lang="en-US" altLang="zh-HK" sz="3200" i="1" baseline="-25000" dirty="0"/>
                  <a:t>2  </a:t>
                </a:r>
                <a:r>
                  <a:rPr lang="en-US" altLang="zh-HK" sz="3200" dirty="0"/>
                  <a:t>|</a:t>
                </a:r>
                <a:r>
                  <a:rPr lang="en-US" altLang="zh-HK" sz="3200" baseline="-25000" dirty="0"/>
                  <a:t> </a:t>
                </a:r>
                <a:r>
                  <a:rPr lang="en-US" altLang="zh-HK" sz="3200" dirty="0"/>
                  <a:t> = 3! = 6;  | </a:t>
                </a:r>
                <a:r>
                  <a:rPr lang="en-US" altLang="zh-HK" sz="3200" i="1" dirty="0"/>
                  <a:t>A</a:t>
                </a:r>
                <a:r>
                  <a:rPr lang="en-US" altLang="zh-HK" sz="3200" i="1" baseline="-25000" dirty="0"/>
                  <a:t>1</a:t>
                </a:r>
                <a:r>
                  <a:rPr lang="en-US" altLang="zh-HK" sz="3200" baseline="-25000" dirty="0"/>
                  <a:t> </a:t>
                </a:r>
                <a14:m>
                  <m:oMath xmlns:m="http://schemas.openxmlformats.org/officeDocument/2006/math">
                    <m:r>
                      <a:rPr lang="en-US" altLang="zh-HK" sz="32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3200" dirty="0"/>
                  <a:t> </a:t>
                </a:r>
                <a:r>
                  <a:rPr lang="en-US" altLang="zh-HK" sz="3200" i="1" dirty="0"/>
                  <a:t>A</a:t>
                </a:r>
                <a:r>
                  <a:rPr lang="en-US" altLang="zh-HK" sz="3200" i="1" baseline="-25000" dirty="0"/>
                  <a:t>2 </a:t>
                </a:r>
                <a14:m>
                  <m:oMath xmlns:m="http://schemas.openxmlformats.org/officeDocument/2006/math">
                    <m:r>
                      <a:rPr lang="en-US" altLang="zh-HK" sz="32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3200" dirty="0"/>
                  <a:t> </a:t>
                </a:r>
                <a:r>
                  <a:rPr lang="en-US" altLang="zh-HK" sz="3200" i="1" dirty="0"/>
                  <a:t>A</a:t>
                </a:r>
                <a:r>
                  <a:rPr lang="en-US" altLang="zh-HK" sz="3200" i="1" baseline="-25000" dirty="0"/>
                  <a:t>3 </a:t>
                </a:r>
                <a:r>
                  <a:rPr lang="en-US" altLang="zh-HK" sz="3200" dirty="0"/>
                  <a:t>|</a:t>
                </a:r>
                <a:r>
                  <a:rPr lang="en-US" altLang="zh-HK" sz="3200" baseline="-25000" dirty="0"/>
                  <a:t> </a:t>
                </a:r>
                <a:r>
                  <a:rPr lang="en-US" altLang="zh-HK" sz="3200" dirty="0"/>
                  <a:t> = 2! = 2;  | </a:t>
                </a:r>
                <a:r>
                  <a:rPr lang="en-US" altLang="zh-HK" sz="3200" i="1" dirty="0"/>
                  <a:t>A</a:t>
                </a:r>
                <a:r>
                  <a:rPr lang="en-US" altLang="zh-HK" sz="3200" i="1" baseline="-25000" dirty="0"/>
                  <a:t>1</a:t>
                </a:r>
                <a:r>
                  <a:rPr lang="en-US" altLang="zh-HK" sz="3200" baseline="-25000" dirty="0"/>
                  <a:t> </a:t>
                </a:r>
                <a14:m>
                  <m:oMath xmlns:m="http://schemas.openxmlformats.org/officeDocument/2006/math">
                    <m:r>
                      <a:rPr lang="en-US" altLang="zh-HK" sz="32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3200" dirty="0"/>
                  <a:t> </a:t>
                </a:r>
                <a:r>
                  <a:rPr lang="en-US" altLang="zh-HK" sz="3200" i="1" dirty="0"/>
                  <a:t>A</a:t>
                </a:r>
                <a:r>
                  <a:rPr lang="en-US" altLang="zh-HK" sz="3200" i="1" baseline="-25000" dirty="0"/>
                  <a:t>2</a:t>
                </a:r>
                <a:r>
                  <a:rPr lang="en-US" altLang="zh-HK" sz="3200" baseline="-25000" dirty="0"/>
                  <a:t> </a:t>
                </a:r>
                <a14:m>
                  <m:oMath xmlns:m="http://schemas.openxmlformats.org/officeDocument/2006/math">
                    <m:r>
                      <a:rPr lang="en-US" altLang="zh-HK" sz="32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3200" dirty="0"/>
                  <a:t> </a:t>
                </a:r>
                <a:r>
                  <a:rPr lang="en-US" altLang="zh-HK" sz="3200" i="1" dirty="0"/>
                  <a:t>A</a:t>
                </a:r>
                <a:r>
                  <a:rPr lang="en-US" altLang="zh-HK" sz="3200" i="1" baseline="-25000" dirty="0"/>
                  <a:t>3 </a:t>
                </a:r>
                <a14:m>
                  <m:oMath xmlns:m="http://schemas.openxmlformats.org/officeDocument/2006/math">
                    <m:r>
                      <a:rPr lang="en-US" altLang="zh-HK" sz="32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3200" dirty="0"/>
                  <a:t> </a:t>
                </a:r>
                <a:r>
                  <a:rPr lang="en-US" altLang="zh-HK" sz="3200" i="1" dirty="0"/>
                  <a:t>A</a:t>
                </a:r>
                <a:r>
                  <a:rPr lang="en-US" altLang="zh-HK" sz="3200" i="1" baseline="-25000" dirty="0"/>
                  <a:t>4 </a:t>
                </a:r>
                <a:r>
                  <a:rPr lang="en-US" altLang="zh-HK" sz="3200" dirty="0"/>
                  <a:t>|</a:t>
                </a:r>
                <a:r>
                  <a:rPr lang="en-US" altLang="zh-HK" sz="3200" baseline="-25000" dirty="0"/>
                  <a:t> </a:t>
                </a:r>
                <a:r>
                  <a:rPr lang="en-US" altLang="zh-HK" sz="3200" dirty="0"/>
                  <a:t> = 1;  </a:t>
                </a:r>
                <a:endParaRPr lang="zh-TW" altLang="zh-HK" sz="3200" dirty="0"/>
              </a:p>
              <a:p>
                <a:pPr marL="0" indent="0">
                  <a:buNone/>
                </a:pPr>
                <a:r>
                  <a:rPr lang="en-US" altLang="zh-HK" sz="3200" dirty="0"/>
                  <a:t>     | </a:t>
                </a:r>
                <a:r>
                  <a:rPr lang="en-US" altLang="zh-HK" sz="3200" i="1" dirty="0"/>
                  <a:t>A</a:t>
                </a:r>
                <a:r>
                  <a:rPr lang="en-US" altLang="zh-HK" sz="3200" i="1" baseline="-25000" dirty="0"/>
                  <a:t>1</a:t>
                </a:r>
                <a:r>
                  <a:rPr lang="en-US" altLang="zh-HK" sz="3200" baseline="-25000" dirty="0"/>
                  <a:t> </a:t>
                </a:r>
                <a14:m>
                  <m:oMath xmlns:m="http://schemas.openxmlformats.org/officeDocument/2006/math">
                    <m:r>
                      <a:rPr lang="en-US" altLang="zh-HK" sz="32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3200" dirty="0"/>
                  <a:t> </a:t>
                </a:r>
                <a:r>
                  <a:rPr lang="en-US" altLang="zh-HK" sz="3200" i="1" dirty="0"/>
                  <a:t>A</a:t>
                </a:r>
                <a:r>
                  <a:rPr lang="en-US" altLang="zh-HK" sz="3200" i="1" baseline="-25000" dirty="0"/>
                  <a:t>2 </a:t>
                </a:r>
                <a14:m>
                  <m:oMath xmlns:m="http://schemas.openxmlformats.org/officeDocument/2006/math">
                    <m:r>
                      <a:rPr lang="en-US" altLang="zh-HK" sz="32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3200" dirty="0"/>
                  <a:t> </a:t>
                </a:r>
                <a:r>
                  <a:rPr lang="en-US" altLang="zh-HK" sz="3200" i="1" dirty="0"/>
                  <a:t>A</a:t>
                </a:r>
                <a:r>
                  <a:rPr lang="en-US" altLang="zh-HK" sz="3200" i="1" baseline="-25000" dirty="0"/>
                  <a:t>3</a:t>
                </a:r>
                <a:r>
                  <a:rPr lang="en-US" altLang="zh-HK" sz="3200" baseline="-25000" dirty="0"/>
                  <a:t> </a:t>
                </a:r>
                <a14:m>
                  <m:oMath xmlns:m="http://schemas.openxmlformats.org/officeDocument/2006/math">
                    <m:r>
                      <a:rPr lang="en-US" altLang="zh-HK" sz="32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3200" dirty="0"/>
                  <a:t> </a:t>
                </a:r>
                <a:r>
                  <a:rPr lang="en-US" altLang="zh-HK" sz="3200" i="1" dirty="0"/>
                  <a:t>A</a:t>
                </a:r>
                <a:r>
                  <a:rPr lang="en-US" altLang="zh-HK" sz="3200" i="1" baseline="-25000" dirty="0"/>
                  <a:t>4 </a:t>
                </a:r>
                <a14:m>
                  <m:oMath xmlns:m="http://schemas.openxmlformats.org/officeDocument/2006/math">
                    <m:r>
                      <a:rPr lang="en-US" altLang="zh-HK" sz="32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3200" dirty="0"/>
                  <a:t> </a:t>
                </a:r>
                <a:r>
                  <a:rPr lang="en-US" altLang="zh-HK" sz="3200" i="1" dirty="0"/>
                  <a:t>A</a:t>
                </a:r>
                <a:r>
                  <a:rPr lang="en-US" altLang="zh-HK" sz="3200" i="1" baseline="-25000" dirty="0"/>
                  <a:t>5 </a:t>
                </a:r>
                <a:r>
                  <a:rPr lang="en-US" altLang="zh-HK" sz="3200" dirty="0"/>
                  <a:t>|</a:t>
                </a:r>
                <a:r>
                  <a:rPr lang="en-US" altLang="zh-HK" sz="3200" baseline="-25000" dirty="0"/>
                  <a:t> </a:t>
                </a:r>
                <a:r>
                  <a:rPr lang="en-US" altLang="zh-HK" sz="3200" dirty="0"/>
                  <a:t> = 1.  </a:t>
                </a:r>
                <a:endParaRPr lang="zh-TW" altLang="zh-HK" sz="3200" dirty="0"/>
              </a:p>
              <a:p>
                <a:pPr marL="0" indent="0">
                  <a:buNone/>
                </a:pPr>
                <a:r>
                  <a:rPr lang="en-US" altLang="zh-HK" sz="3200" dirty="0"/>
                  <a:t>     Therefore from the Inclusion-Exclusion Principle,  </a:t>
                </a:r>
                <a:endParaRPr lang="zh-TW" altLang="zh-HK" sz="3200" dirty="0"/>
              </a:p>
              <a:p>
                <a:pPr marL="0" indent="0">
                  <a:buNone/>
                </a:pPr>
                <a:r>
                  <a:rPr lang="en-US" altLang="zh-HK" sz="3200" dirty="0" smtClean="0"/>
                  <a:t>     </a:t>
                </a:r>
                <a:r>
                  <a:rPr lang="en-US" altLang="zh-HK" sz="3200" dirty="0"/>
                  <a:t>|</a:t>
                </a:r>
                <a:r>
                  <a:rPr lang="en-US" altLang="zh-HK" sz="3200" i="1" dirty="0"/>
                  <a:t> A</a:t>
                </a:r>
                <a:r>
                  <a:rPr lang="en-US" altLang="zh-HK" sz="3200" i="1" baseline="-25000" dirty="0"/>
                  <a:t>1</a:t>
                </a:r>
                <a:r>
                  <a:rPr lang="en-US" altLang="zh-HK" sz="3200" baseline="-25000" dirty="0"/>
                  <a:t> </a:t>
                </a:r>
                <a14:m>
                  <m:oMath xmlns:m="http://schemas.openxmlformats.org/officeDocument/2006/math">
                    <m:r>
                      <a:rPr lang="en-US" altLang="zh-HK" sz="3300" b="1" i="1" dirty="0">
                        <a:latin typeface="Cambria Math"/>
                        <a:ea typeface="Cambria Math"/>
                      </a:rPr>
                      <m:t>∪</m:t>
                    </m:r>
                  </m:oMath>
                </a14:m>
                <a:r>
                  <a:rPr lang="en-US" altLang="zh-HK" sz="3200" dirty="0"/>
                  <a:t> </a:t>
                </a:r>
                <a:r>
                  <a:rPr lang="en-US" altLang="zh-HK" sz="3200" i="1" dirty="0"/>
                  <a:t>A</a:t>
                </a:r>
                <a:r>
                  <a:rPr lang="en-US" altLang="zh-HK" sz="3200" i="1" baseline="-25000" dirty="0"/>
                  <a:t>2</a:t>
                </a:r>
                <a:r>
                  <a:rPr lang="en-US" altLang="zh-HK" sz="3200" dirty="0"/>
                  <a:t> </a:t>
                </a:r>
                <a14:m>
                  <m:oMath xmlns:m="http://schemas.openxmlformats.org/officeDocument/2006/math">
                    <m:r>
                      <a:rPr lang="en-US" altLang="zh-HK" sz="3200" b="1" i="1" dirty="0">
                        <a:latin typeface="Cambria Math"/>
                        <a:ea typeface="Cambria Math"/>
                      </a:rPr>
                      <m:t>∪</m:t>
                    </m:r>
                  </m:oMath>
                </a14:m>
                <a:r>
                  <a:rPr lang="en-US" altLang="zh-HK" sz="3200" dirty="0"/>
                  <a:t> </a:t>
                </a:r>
                <a:r>
                  <a:rPr lang="en-US" altLang="zh-HK" sz="3200" i="1" dirty="0"/>
                  <a:t>A</a:t>
                </a:r>
                <a:r>
                  <a:rPr lang="en-US" altLang="zh-HK" sz="3200" i="1" baseline="-25000" dirty="0"/>
                  <a:t>3</a:t>
                </a:r>
                <a:r>
                  <a:rPr lang="en-US" altLang="zh-HK" sz="3200" dirty="0"/>
                  <a:t> </a:t>
                </a:r>
                <a14:m>
                  <m:oMath xmlns:m="http://schemas.openxmlformats.org/officeDocument/2006/math">
                    <m:r>
                      <a:rPr lang="en-US" altLang="zh-HK" sz="3200" b="1" i="1" dirty="0">
                        <a:latin typeface="Cambria Math"/>
                        <a:ea typeface="Cambria Math"/>
                      </a:rPr>
                      <m:t>∪</m:t>
                    </m:r>
                  </m:oMath>
                </a14:m>
                <a:r>
                  <a:rPr lang="en-US" altLang="zh-HK" sz="3200" dirty="0"/>
                  <a:t> </a:t>
                </a:r>
                <a:r>
                  <a:rPr lang="en-US" altLang="zh-HK" sz="3200" i="1" dirty="0"/>
                  <a:t>A</a:t>
                </a:r>
                <a:r>
                  <a:rPr lang="en-US" altLang="zh-HK" sz="3200" i="1" baseline="-25000" dirty="0"/>
                  <a:t>4</a:t>
                </a:r>
                <a:r>
                  <a:rPr lang="en-US" altLang="zh-HK" sz="3200" dirty="0"/>
                  <a:t> </a:t>
                </a:r>
                <a14:m>
                  <m:oMath xmlns:m="http://schemas.openxmlformats.org/officeDocument/2006/math">
                    <m:r>
                      <a:rPr lang="en-US" altLang="zh-HK" sz="3200" b="1" i="1" dirty="0">
                        <a:latin typeface="Cambria Math"/>
                        <a:ea typeface="Cambria Math"/>
                      </a:rPr>
                      <m:t>∪</m:t>
                    </m:r>
                  </m:oMath>
                </a14:m>
                <a:r>
                  <a:rPr lang="en-US" altLang="zh-HK" sz="3200" dirty="0"/>
                  <a:t> </a:t>
                </a:r>
                <a:r>
                  <a:rPr lang="en-US" altLang="zh-HK" sz="3200" i="1" dirty="0"/>
                  <a:t>A</a:t>
                </a:r>
                <a:r>
                  <a:rPr lang="en-US" altLang="zh-HK" sz="3200" i="1" baseline="-25000" dirty="0"/>
                  <a:t>5</a:t>
                </a:r>
                <a:r>
                  <a:rPr lang="en-US" altLang="zh-HK" sz="3200" dirty="0"/>
                  <a:t> | </a:t>
                </a:r>
                <a:endParaRPr lang="en-US" altLang="zh-HK" sz="3200" dirty="0" smtClean="0"/>
              </a:p>
              <a:p>
                <a:pPr marL="0" indent="0">
                  <a:buNone/>
                </a:pPr>
                <a:r>
                  <a:rPr lang="en-US" altLang="zh-HK" sz="3200" dirty="0" smtClean="0"/>
                  <a:t>  = </a:t>
                </a:r>
                <a:r>
                  <a:rPr lang="en-US" altLang="zh-HK" sz="3200" dirty="0"/>
                  <a:t>4! × C(5, 1) - 3! × C(5, 2) + 2! × C(5, 3) - 1 × C(5, 4) + 1 </a:t>
                </a:r>
                <a:endParaRPr lang="zh-TW" altLang="zh-HK" sz="3200" dirty="0"/>
              </a:p>
              <a:p>
                <a:pPr marL="0" indent="0">
                  <a:buNone/>
                </a:pPr>
                <a:r>
                  <a:rPr lang="en-US" altLang="zh-HK" sz="3200" dirty="0" smtClean="0"/>
                  <a:t>  = </a:t>
                </a:r>
                <a:r>
                  <a:rPr lang="en-US" altLang="zh-HK" sz="3200" dirty="0"/>
                  <a:t>76.</a:t>
                </a:r>
                <a:endParaRPr lang="zh-TW" altLang="zh-HK" sz="3200" dirty="0"/>
              </a:p>
              <a:p>
                <a:pPr marL="0" indent="0">
                  <a:buNone/>
                </a:pPr>
                <a:endParaRPr lang="en-US" altLang="zh-HK" sz="3600" dirty="0" smtClean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01752" y="2060848"/>
                <a:ext cx="8503920" cy="3888432"/>
              </a:xfrm>
              <a:blipFill rotWithShape="1">
                <a:blip r:embed="rId2"/>
                <a:stretch>
                  <a:fillRect l="-789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69605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pPr lvl="0" fontAlgn="base"/>
            <a:r>
              <a:rPr lang="en-US" altLang="zh-HK" b="1" dirty="0" smtClean="0"/>
              <a:t>Problems (Hints)</a:t>
            </a:r>
            <a:endParaRPr lang="zh-TW" altLang="zh-HK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01752" y="2060848"/>
            <a:ext cx="8503920" cy="3888432"/>
          </a:xfrm>
        </p:spPr>
        <p:txBody>
          <a:bodyPr anchor="ctr">
            <a:normAutofit fontScale="62500" lnSpcReduction="20000"/>
          </a:bodyPr>
          <a:lstStyle/>
          <a:p>
            <a:pPr marL="0" lvl="0" indent="0" fontAlgn="base">
              <a:buNone/>
            </a:pPr>
            <a:r>
              <a:rPr lang="en-US" altLang="zh-HK" sz="3200" dirty="0" smtClean="0"/>
              <a:t>10.  How </a:t>
            </a:r>
            <a:r>
              <a:rPr lang="en-US" altLang="zh-HK" sz="3200" dirty="0"/>
              <a:t>many ways can the exam scripts of 20 students be distributed among themselves, so that no one gets his/her own script?</a:t>
            </a:r>
            <a:endParaRPr lang="zh-TW" altLang="zh-HK" sz="3200" dirty="0"/>
          </a:p>
          <a:p>
            <a:pPr marL="0" indent="0">
              <a:buNone/>
            </a:pPr>
            <a:endParaRPr lang="en-US" altLang="zh-HK" sz="3200" dirty="0"/>
          </a:p>
          <a:p>
            <a:pPr marL="0" indent="0">
              <a:buNone/>
            </a:pPr>
            <a:r>
              <a:rPr lang="en-US" altLang="zh-HK" sz="3200" dirty="0" smtClean="0"/>
              <a:t>F(n+1</a:t>
            </a:r>
            <a:r>
              <a:rPr lang="en-US" altLang="zh-HK" sz="3200" dirty="0"/>
              <a:t>) = [ F(n) + F(n-1) ] × </a:t>
            </a:r>
            <a:r>
              <a:rPr lang="en-US" altLang="zh-HK" sz="3200" dirty="0" smtClean="0"/>
              <a:t>n</a:t>
            </a:r>
            <a:endParaRPr lang="en-US" altLang="zh-HK" sz="3200" dirty="0"/>
          </a:p>
          <a:p>
            <a:pPr marL="0" indent="0">
              <a:buNone/>
            </a:pPr>
            <a:endParaRPr lang="en-US" altLang="zh-HK" sz="3200" dirty="0" smtClean="0"/>
          </a:p>
          <a:p>
            <a:pPr marL="0" indent="0">
              <a:buNone/>
            </a:pPr>
            <a:r>
              <a:rPr lang="en-US" altLang="zh-HK" sz="3200" dirty="0" smtClean="0"/>
              <a:t>F(0</a:t>
            </a:r>
            <a:r>
              <a:rPr lang="en-US" altLang="zh-HK" sz="3200" dirty="0"/>
              <a:t>) = 1, F(1) = 0</a:t>
            </a:r>
            <a:endParaRPr lang="zh-TW" altLang="zh-HK" sz="3200" dirty="0"/>
          </a:p>
          <a:p>
            <a:pPr marL="0" indent="0">
              <a:buNone/>
            </a:pPr>
            <a:r>
              <a:rPr lang="en-US" altLang="zh-HK" sz="3200" dirty="0" smtClean="0"/>
              <a:t>F(2</a:t>
            </a:r>
            <a:r>
              <a:rPr lang="en-US" altLang="zh-HK" sz="3200" dirty="0"/>
              <a:t>) = [F(1) + F(0)] × 1 = 1</a:t>
            </a:r>
            <a:endParaRPr lang="zh-TW" altLang="zh-HK" sz="3200" dirty="0"/>
          </a:p>
          <a:p>
            <a:pPr marL="0" indent="0">
              <a:buNone/>
            </a:pPr>
            <a:r>
              <a:rPr lang="en-US" altLang="zh-HK" sz="3200" dirty="0"/>
              <a:t>     .....</a:t>
            </a:r>
            <a:endParaRPr lang="zh-TW" altLang="zh-HK" sz="3200" dirty="0"/>
          </a:p>
          <a:p>
            <a:pPr marL="0" indent="0">
              <a:buNone/>
            </a:pPr>
            <a:r>
              <a:rPr lang="en-US" altLang="zh-HK" sz="3200" dirty="0" smtClean="0"/>
              <a:t>F(5</a:t>
            </a:r>
            <a:r>
              <a:rPr lang="en-US" altLang="zh-HK" sz="3200" dirty="0"/>
              <a:t>) = [F(4) + F(3)] × 4 = 44</a:t>
            </a:r>
            <a:endParaRPr lang="zh-TW" altLang="zh-HK" sz="3200" dirty="0"/>
          </a:p>
          <a:p>
            <a:pPr marL="0" indent="0">
              <a:buNone/>
            </a:pPr>
            <a:r>
              <a:rPr lang="en-US" altLang="zh-HK" sz="3200" dirty="0" smtClean="0"/>
              <a:t>F(6) = 265;   F(7) = 1854;   F(8) = 14833;   F(9) = 133496; </a:t>
            </a:r>
          </a:p>
          <a:p>
            <a:pPr marL="0" indent="0">
              <a:buNone/>
            </a:pPr>
            <a:r>
              <a:rPr lang="en-US" altLang="zh-HK" sz="3200" dirty="0" smtClean="0"/>
              <a:t>F(10 = 1334961</a:t>
            </a:r>
            <a:endParaRPr lang="zh-TW" altLang="zh-HK" sz="3200" dirty="0"/>
          </a:p>
        </p:txBody>
      </p:sp>
    </p:spTree>
    <p:extLst>
      <p:ext uri="{BB962C8B-B14F-4D97-AF65-F5344CB8AC3E}">
        <p14:creationId xmlns:p14="http://schemas.microsoft.com/office/powerpoint/2010/main" val="4050506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pPr lvl="0" fontAlgn="base"/>
            <a:r>
              <a:rPr lang="en-US" altLang="zh-HK" b="1" dirty="0" smtClean="0"/>
              <a:t>The Sum Rule</a:t>
            </a:r>
            <a:endParaRPr lang="zh-TW" altLang="zh-HK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26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HK" dirty="0" smtClean="0"/>
              <a:t> </a:t>
            </a:r>
            <a:endParaRPr lang="zh-TW" altLang="zh-HK" dirty="0"/>
          </a:p>
          <a:p>
            <a:pPr marL="0" indent="0">
              <a:buNone/>
            </a:pPr>
            <a:r>
              <a:rPr lang="en-US" altLang="zh-HK" dirty="0" smtClean="0"/>
              <a:t>If there are n(</a:t>
            </a:r>
            <a:r>
              <a:rPr lang="en-US" altLang="zh-HK" i="1" dirty="0" smtClean="0"/>
              <a:t>A</a:t>
            </a:r>
            <a:r>
              <a:rPr lang="en-US" altLang="zh-HK" dirty="0" smtClean="0"/>
              <a:t>) ways to do </a:t>
            </a:r>
            <a:r>
              <a:rPr lang="en-US" altLang="zh-HK" i="1" dirty="0" smtClean="0"/>
              <a:t>A</a:t>
            </a:r>
            <a:r>
              <a:rPr lang="en-US" altLang="zh-HK" dirty="0" smtClean="0"/>
              <a:t> and, distinct from them, n(</a:t>
            </a:r>
            <a:r>
              <a:rPr lang="en-US" altLang="zh-HK" i="1" dirty="0" smtClean="0"/>
              <a:t>B</a:t>
            </a:r>
            <a:r>
              <a:rPr lang="en-US" altLang="zh-HK" dirty="0" smtClean="0"/>
              <a:t>) ways to do </a:t>
            </a:r>
            <a:r>
              <a:rPr lang="en-US" altLang="zh-HK" i="1" dirty="0" smtClean="0"/>
              <a:t>B</a:t>
            </a:r>
            <a:r>
              <a:rPr lang="en-US" altLang="zh-HK" dirty="0" smtClean="0"/>
              <a:t>, then the number of ways to do </a:t>
            </a:r>
            <a:r>
              <a:rPr lang="en-US" altLang="zh-HK" i="1" dirty="0" smtClean="0"/>
              <a:t>A</a:t>
            </a:r>
            <a:r>
              <a:rPr lang="en-US" altLang="zh-HK" dirty="0" smtClean="0"/>
              <a:t> or </a:t>
            </a:r>
            <a:r>
              <a:rPr lang="en-US" altLang="zh-HK" i="1" dirty="0" smtClean="0"/>
              <a:t>B</a:t>
            </a:r>
            <a:r>
              <a:rPr lang="en-US" altLang="zh-HK" dirty="0" smtClean="0"/>
              <a:t> is n(</a:t>
            </a:r>
            <a:r>
              <a:rPr lang="en-US" altLang="zh-HK" i="1" dirty="0" smtClean="0"/>
              <a:t>A</a:t>
            </a:r>
            <a:r>
              <a:rPr lang="en-US" altLang="zh-HK" dirty="0" smtClean="0"/>
              <a:t>) + n(</a:t>
            </a:r>
            <a:r>
              <a:rPr lang="en-US" altLang="zh-HK" i="1" dirty="0" smtClean="0"/>
              <a:t>B</a:t>
            </a:r>
            <a:r>
              <a:rPr lang="en-US" altLang="zh-HK" dirty="0" smtClean="0"/>
              <a:t>).</a:t>
            </a:r>
            <a:endParaRPr lang="zh-TW" altLang="zh-HK" dirty="0" smtClean="0"/>
          </a:p>
          <a:p>
            <a:pPr marL="0" indent="0">
              <a:buNone/>
            </a:pPr>
            <a:endParaRPr lang="zh-TW" altLang="zh-HK" dirty="0"/>
          </a:p>
          <a:p>
            <a:pPr marL="0" indent="0">
              <a:buNone/>
            </a:pPr>
            <a:r>
              <a:rPr lang="en-US" altLang="zh-HK" i="1" dirty="0"/>
              <a:t>Generalization:</a:t>
            </a:r>
            <a:r>
              <a:rPr lang="en-US" altLang="zh-HK" dirty="0"/>
              <a:t>  </a:t>
            </a:r>
            <a:endParaRPr lang="en-US" altLang="zh-HK" dirty="0" smtClean="0"/>
          </a:p>
          <a:p>
            <a:pPr marL="0" indent="0">
              <a:buNone/>
            </a:pPr>
            <a:r>
              <a:rPr lang="en-US" altLang="zh-HK" dirty="0" smtClean="0"/>
              <a:t>There </a:t>
            </a:r>
            <a:r>
              <a:rPr lang="en-US" altLang="zh-HK" dirty="0"/>
              <a:t>are n(</a:t>
            </a:r>
            <a:r>
              <a:rPr lang="en-US" altLang="zh-HK" i="1" dirty="0"/>
              <a:t>A</a:t>
            </a:r>
            <a:r>
              <a:rPr lang="en-US" altLang="zh-HK" i="1" baseline="-25000" dirty="0"/>
              <a:t>1</a:t>
            </a:r>
            <a:r>
              <a:rPr lang="en-US" altLang="zh-HK" dirty="0"/>
              <a:t>) + n(</a:t>
            </a:r>
            <a:r>
              <a:rPr lang="en-US" altLang="zh-HK" i="1" dirty="0"/>
              <a:t>A</a:t>
            </a:r>
            <a:r>
              <a:rPr lang="en-US" altLang="zh-HK" i="1" baseline="-25000" dirty="0"/>
              <a:t>2</a:t>
            </a:r>
            <a:r>
              <a:rPr lang="en-US" altLang="zh-HK" dirty="0"/>
              <a:t>) + … + n(</a:t>
            </a:r>
            <a:r>
              <a:rPr lang="en-US" altLang="zh-HK" i="1" dirty="0" err="1"/>
              <a:t>A</a:t>
            </a:r>
            <a:r>
              <a:rPr lang="en-US" altLang="zh-HK" i="1" baseline="-25000" dirty="0" err="1"/>
              <a:t>k</a:t>
            </a:r>
            <a:r>
              <a:rPr lang="en-US" altLang="zh-HK" dirty="0"/>
              <a:t>) ways to do </a:t>
            </a:r>
            <a:r>
              <a:rPr lang="en-US" altLang="zh-HK" i="1" dirty="0"/>
              <a:t>A</a:t>
            </a:r>
            <a:r>
              <a:rPr lang="en-US" altLang="zh-HK" i="1" baseline="-25000" dirty="0"/>
              <a:t>1</a:t>
            </a:r>
            <a:r>
              <a:rPr lang="en-US" altLang="zh-HK" dirty="0"/>
              <a:t> , </a:t>
            </a:r>
            <a:r>
              <a:rPr lang="en-US" altLang="zh-HK" i="1" dirty="0"/>
              <a:t>A</a:t>
            </a:r>
            <a:r>
              <a:rPr lang="en-US" altLang="zh-HK" i="1" baseline="-25000" dirty="0"/>
              <a:t>2 </a:t>
            </a:r>
            <a:r>
              <a:rPr lang="en-US" altLang="zh-HK" dirty="0"/>
              <a:t>, … </a:t>
            </a:r>
            <a:r>
              <a:rPr lang="en-US" altLang="zh-HK" b="1" dirty="0"/>
              <a:t>or</a:t>
            </a:r>
            <a:r>
              <a:rPr lang="en-US" altLang="zh-HK" dirty="0"/>
              <a:t> </a:t>
            </a:r>
            <a:r>
              <a:rPr lang="en-US" altLang="zh-HK" i="1" dirty="0" err="1" smtClean="0"/>
              <a:t>A</a:t>
            </a:r>
            <a:r>
              <a:rPr lang="en-US" altLang="zh-HK" i="1" baseline="-25000" dirty="0" err="1" smtClean="0"/>
              <a:t>k</a:t>
            </a:r>
            <a:r>
              <a:rPr lang="en-US" altLang="zh-HK" i="1" baseline="-25000" dirty="0"/>
              <a:t> </a:t>
            </a:r>
            <a:r>
              <a:rPr lang="en-US" altLang="zh-TW" dirty="0" smtClean="0"/>
              <a:t>, </a:t>
            </a:r>
            <a:r>
              <a:rPr lang="en-US" altLang="zh-HK" dirty="0"/>
              <a:t>the </a:t>
            </a:r>
            <a:r>
              <a:rPr lang="en-US" altLang="zh-HK" i="1" dirty="0"/>
              <a:t>A</a:t>
            </a:r>
            <a:r>
              <a:rPr lang="en-US" altLang="zh-HK" i="1" baseline="-25000" dirty="0"/>
              <a:t>i</a:t>
            </a:r>
            <a:r>
              <a:rPr lang="en-US" altLang="zh-HK" baseline="-25000" dirty="0"/>
              <a:t> </a:t>
            </a:r>
            <a:r>
              <a:rPr lang="en-US" altLang="zh-HK" dirty="0"/>
              <a:t>s being all distinct.</a:t>
            </a:r>
            <a:endParaRPr lang="zh-TW" altLang="zh-HK" dirty="0"/>
          </a:p>
        </p:txBody>
      </p:sp>
    </p:spTree>
    <p:extLst>
      <p:ext uri="{BB962C8B-B14F-4D97-AF65-F5344CB8AC3E}">
        <p14:creationId xmlns:p14="http://schemas.microsoft.com/office/powerpoint/2010/main" val="1979707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534400" cy="758952"/>
          </a:xfrm>
        </p:spPr>
        <p:txBody>
          <a:bodyPr anchor="ctr">
            <a:normAutofit fontScale="90000"/>
          </a:bodyPr>
          <a:lstStyle/>
          <a:p>
            <a:pPr lvl="0" fontAlgn="base"/>
            <a:r>
              <a:rPr lang="en-US" altLang="zh-HK" b="1" dirty="0" smtClean="0"/>
              <a:t>The Sum Rule</a:t>
            </a:r>
            <a:br>
              <a:rPr lang="en-US" altLang="zh-HK" b="1" dirty="0" smtClean="0"/>
            </a:br>
            <a:r>
              <a:rPr lang="en-US" altLang="zh-HK" i="1" dirty="0" smtClean="0"/>
              <a:t>Alternative Expression</a:t>
            </a:r>
            <a:endParaRPr lang="zh-TW" altLang="zh-HK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01752" y="1750970"/>
                <a:ext cx="8503920" cy="447844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zh-HK" dirty="0" smtClean="0"/>
                  <a:t> </a:t>
                </a:r>
                <a:endParaRPr lang="zh-TW" altLang="zh-HK" dirty="0"/>
              </a:p>
              <a:p>
                <a:pPr marL="0" indent="0">
                  <a:buNone/>
                </a:pPr>
                <a:r>
                  <a:rPr lang="en-US" altLang="zh-HK" dirty="0"/>
                  <a:t>For </a:t>
                </a:r>
                <a:r>
                  <a:rPr lang="en-US" altLang="zh-HK" i="1" dirty="0" err="1"/>
                  <a:t>i</a:t>
                </a:r>
                <a:r>
                  <a:rPr lang="en-US" altLang="zh-HK" dirty="0"/>
                  <a:t> = 1, 2, …, k, </a:t>
                </a:r>
                <a:r>
                  <a:rPr lang="en-US" altLang="zh-HK" dirty="0" smtClean="0"/>
                  <a:t> let </a:t>
                </a:r>
                <a:r>
                  <a:rPr lang="en-US" altLang="zh-HK" dirty="0"/>
                  <a:t>|</a:t>
                </a:r>
                <a:r>
                  <a:rPr lang="en-US" altLang="zh-HK" i="1" dirty="0"/>
                  <a:t>A</a:t>
                </a:r>
                <a:r>
                  <a:rPr lang="en-US" altLang="zh-HK" i="1" baseline="-25000" dirty="0"/>
                  <a:t>i</a:t>
                </a:r>
                <a:r>
                  <a:rPr lang="en-US" altLang="zh-HK" dirty="0"/>
                  <a:t>| denote the </a:t>
                </a:r>
                <a:r>
                  <a:rPr lang="en-US" altLang="zh-HK" i="1" dirty="0"/>
                  <a:t>number of elements</a:t>
                </a:r>
                <a:r>
                  <a:rPr lang="en-US" altLang="zh-HK" dirty="0"/>
                  <a:t> in the set </a:t>
                </a:r>
                <a:r>
                  <a:rPr lang="en-US" altLang="zh-HK" i="1" dirty="0"/>
                  <a:t>A</a:t>
                </a:r>
                <a:r>
                  <a:rPr lang="en-US" altLang="zh-HK" i="1" baseline="-25000" dirty="0"/>
                  <a:t>i</a:t>
                </a:r>
                <a:r>
                  <a:rPr lang="en-US" altLang="zh-HK" dirty="0"/>
                  <a:t>.</a:t>
                </a:r>
                <a:endParaRPr lang="zh-TW" altLang="zh-HK" dirty="0"/>
              </a:p>
              <a:p>
                <a:pPr marL="0" indent="0">
                  <a:buNone/>
                </a:pPr>
                <a:endParaRPr lang="en-US" altLang="zh-HK" dirty="0" smtClean="0"/>
              </a:p>
              <a:p>
                <a:pPr marL="0" indent="0">
                  <a:buNone/>
                </a:pPr>
                <a:r>
                  <a:rPr lang="en-US" altLang="zh-HK" dirty="0" smtClean="0"/>
                  <a:t>If</a:t>
                </a:r>
                <a:r>
                  <a:rPr lang="en-US" altLang="zh-HK" dirty="0"/>
                  <a:t> </a:t>
                </a:r>
                <a:r>
                  <a:rPr lang="en-US" altLang="zh-HK" i="1" dirty="0"/>
                  <a:t>A</a:t>
                </a:r>
                <a:r>
                  <a:rPr lang="en-US" altLang="zh-HK" i="1" baseline="-25000" dirty="0"/>
                  <a:t>i</a:t>
                </a:r>
                <a:r>
                  <a:rPr lang="en-US" altLang="zh-HK" baseline="-25000" dirty="0"/>
                  <a:t> </a:t>
                </a:r>
                <a14:m>
                  <m:oMath xmlns:m="http://schemas.openxmlformats.org/officeDocument/2006/math">
                    <m:r>
                      <a:rPr lang="en-US" altLang="zh-HK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dirty="0"/>
                  <a:t> </a:t>
                </a:r>
                <a:r>
                  <a:rPr lang="en-US" altLang="zh-HK" i="1" dirty="0" err="1"/>
                  <a:t>A</a:t>
                </a:r>
                <a:r>
                  <a:rPr lang="en-US" altLang="zh-HK" i="1" baseline="-25000" dirty="0" err="1"/>
                  <a:t>j</a:t>
                </a:r>
                <a:r>
                  <a:rPr lang="en-US" altLang="zh-HK" dirty="0"/>
                  <a:t> =</a:t>
                </a:r>
                <a:r>
                  <a:rPr lang="en-US" altLang="zh-HK" i="1" dirty="0"/>
                  <a:t> </a:t>
                </a:r>
                <a:r>
                  <a:rPr lang="en-US" altLang="zh-HK" sz="2800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zh-HK" sz="2800" i="1" dirty="0"/>
                      <m:t>Ø</m:t>
                    </m:r>
                  </m:oMath>
                </a14:m>
                <a:r>
                  <a:rPr lang="en-US" altLang="zh-HK" dirty="0"/>
                  <a:t>, for any </a:t>
                </a:r>
                <a:r>
                  <a:rPr lang="en-US" altLang="zh-HK" i="1" dirty="0" err="1"/>
                  <a:t>i</a:t>
                </a:r>
                <a:r>
                  <a:rPr lang="en-US" altLang="zh-HK" dirty="0"/>
                  <a:t> and </a:t>
                </a:r>
                <a:r>
                  <a:rPr lang="en-US" altLang="zh-HK" i="1" dirty="0"/>
                  <a:t>j</a:t>
                </a:r>
                <a:r>
                  <a:rPr lang="en-US" altLang="zh-HK" dirty="0"/>
                  <a:t>, then</a:t>
                </a:r>
                <a:endParaRPr lang="zh-TW" altLang="zh-HK" dirty="0"/>
              </a:p>
              <a:p>
                <a:pPr marL="0" indent="0">
                  <a:buNone/>
                </a:pPr>
                <a:r>
                  <a:rPr lang="en-US" altLang="zh-HK" dirty="0"/>
                  <a:t>|</a:t>
                </a:r>
                <a:r>
                  <a:rPr lang="en-US" altLang="zh-HK" i="1" dirty="0"/>
                  <a:t> A</a:t>
                </a:r>
                <a:r>
                  <a:rPr lang="en-US" altLang="zh-HK" i="1" baseline="-25000" dirty="0"/>
                  <a:t>1</a:t>
                </a:r>
                <a:r>
                  <a:rPr lang="en-US" altLang="zh-HK" baseline="-25000" dirty="0"/>
                  <a:t> </a:t>
                </a:r>
                <a14:m>
                  <m:oMath xmlns:m="http://schemas.openxmlformats.org/officeDocument/2006/math">
                    <m:r>
                      <a:rPr lang="en-US" altLang="zh-HK" b="1" i="1" dirty="0">
                        <a:latin typeface="Cambria Math"/>
                        <a:ea typeface="Cambria Math"/>
                      </a:rPr>
                      <m:t>∪</m:t>
                    </m:r>
                  </m:oMath>
                </a14:m>
                <a:r>
                  <a:rPr lang="en-US" altLang="zh-HK" dirty="0"/>
                  <a:t> </a:t>
                </a:r>
                <a:r>
                  <a:rPr lang="en-US" altLang="zh-HK" i="1" dirty="0"/>
                  <a:t>A</a:t>
                </a:r>
                <a:r>
                  <a:rPr lang="en-US" altLang="zh-HK" i="1" baseline="-25000" dirty="0"/>
                  <a:t>2</a:t>
                </a:r>
                <a:r>
                  <a:rPr lang="en-US" altLang="zh-HK" dirty="0"/>
                  <a:t> </a:t>
                </a:r>
                <a14:m>
                  <m:oMath xmlns:m="http://schemas.openxmlformats.org/officeDocument/2006/math">
                    <m:r>
                      <a:rPr lang="en-US" altLang="zh-HK" b="1" i="1" dirty="0">
                        <a:latin typeface="Cambria Math"/>
                        <a:ea typeface="Cambria Math"/>
                      </a:rPr>
                      <m:t>∪</m:t>
                    </m:r>
                  </m:oMath>
                </a14:m>
                <a:r>
                  <a:rPr lang="en-US" altLang="zh-HK" dirty="0"/>
                  <a:t> … </a:t>
                </a:r>
                <a14:m>
                  <m:oMath xmlns:m="http://schemas.openxmlformats.org/officeDocument/2006/math">
                    <m:r>
                      <a:rPr lang="en-US" altLang="zh-HK" b="1" i="1" dirty="0">
                        <a:latin typeface="Cambria Math"/>
                        <a:ea typeface="Cambria Math"/>
                      </a:rPr>
                      <m:t>∪</m:t>
                    </m:r>
                  </m:oMath>
                </a14:m>
                <a:r>
                  <a:rPr lang="en-US" altLang="zh-HK" dirty="0"/>
                  <a:t> </a:t>
                </a:r>
                <a:r>
                  <a:rPr lang="en-US" altLang="zh-HK" i="1" dirty="0" err="1"/>
                  <a:t>A</a:t>
                </a:r>
                <a:r>
                  <a:rPr lang="en-US" altLang="zh-HK" i="1" baseline="-25000" dirty="0" err="1"/>
                  <a:t>k</a:t>
                </a:r>
                <a:r>
                  <a:rPr lang="en-US" altLang="zh-HK" dirty="0"/>
                  <a:t> | = |</a:t>
                </a:r>
                <a:r>
                  <a:rPr lang="en-US" altLang="zh-HK" i="1" dirty="0"/>
                  <a:t>A</a:t>
                </a:r>
                <a:r>
                  <a:rPr lang="en-US" altLang="zh-HK" i="1" baseline="-25000" dirty="0"/>
                  <a:t>1</a:t>
                </a:r>
                <a:r>
                  <a:rPr lang="en-US" altLang="zh-HK" dirty="0"/>
                  <a:t>| + |</a:t>
                </a:r>
                <a:r>
                  <a:rPr lang="en-US" altLang="zh-HK" i="1" dirty="0"/>
                  <a:t>A</a:t>
                </a:r>
                <a:r>
                  <a:rPr lang="en-US" altLang="zh-HK" i="1" baseline="-25000" dirty="0"/>
                  <a:t>2</a:t>
                </a:r>
                <a:r>
                  <a:rPr lang="en-US" altLang="zh-HK" dirty="0"/>
                  <a:t>| + … + |</a:t>
                </a:r>
                <a:r>
                  <a:rPr lang="en-US" altLang="zh-HK" i="1" dirty="0" err="1"/>
                  <a:t>A</a:t>
                </a:r>
                <a:r>
                  <a:rPr lang="en-US" altLang="zh-HK" i="1" baseline="-25000" dirty="0" err="1"/>
                  <a:t>k</a:t>
                </a:r>
                <a:r>
                  <a:rPr lang="en-US" altLang="zh-HK" dirty="0" smtClean="0"/>
                  <a:t>|.</a:t>
                </a:r>
              </a:p>
              <a:p>
                <a:pPr marL="0" indent="0">
                  <a:buNone/>
                </a:pPr>
                <a:endParaRPr lang="zh-TW" altLang="zh-HK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01752" y="1750970"/>
                <a:ext cx="8503920" cy="4478444"/>
              </a:xfrm>
              <a:blipFill rotWithShape="1">
                <a:blip r:embed="rId2"/>
                <a:stretch>
                  <a:fillRect l="-1362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1222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pPr lvl="0" fontAlgn="base"/>
            <a:r>
              <a:rPr lang="en-US" altLang="zh-HK" b="1" dirty="0" smtClean="0"/>
              <a:t>The Product Rule</a:t>
            </a:r>
            <a:endParaRPr lang="zh-TW" altLang="zh-HK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26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HK" dirty="0" smtClean="0"/>
              <a:t>If </a:t>
            </a:r>
            <a:r>
              <a:rPr lang="en-US" altLang="zh-HK" dirty="0"/>
              <a:t>there are n(</a:t>
            </a:r>
            <a:r>
              <a:rPr lang="en-US" altLang="zh-HK" i="1" dirty="0"/>
              <a:t>A</a:t>
            </a:r>
            <a:r>
              <a:rPr lang="en-US" altLang="zh-HK" dirty="0"/>
              <a:t>) ways to do </a:t>
            </a:r>
            <a:r>
              <a:rPr lang="en-US" altLang="zh-HK" i="1" dirty="0"/>
              <a:t>A</a:t>
            </a:r>
            <a:r>
              <a:rPr lang="en-US" altLang="zh-HK" dirty="0"/>
              <a:t> and n(</a:t>
            </a:r>
            <a:r>
              <a:rPr lang="en-US" altLang="zh-HK" i="1" dirty="0"/>
              <a:t>B</a:t>
            </a:r>
            <a:r>
              <a:rPr lang="en-US" altLang="zh-HK" dirty="0"/>
              <a:t>) ways to do </a:t>
            </a:r>
            <a:r>
              <a:rPr lang="en-US" altLang="zh-HK" i="1" dirty="0"/>
              <a:t>B</a:t>
            </a:r>
            <a:r>
              <a:rPr lang="en-US" altLang="zh-HK" dirty="0"/>
              <a:t>, then the number of ways to do </a:t>
            </a:r>
            <a:r>
              <a:rPr lang="en-US" altLang="zh-HK" i="1" dirty="0"/>
              <a:t>A</a:t>
            </a:r>
            <a:r>
              <a:rPr lang="en-US" altLang="zh-HK" dirty="0"/>
              <a:t> </a:t>
            </a:r>
            <a:r>
              <a:rPr lang="en-US" altLang="zh-HK" dirty="0" smtClean="0"/>
              <a:t>and </a:t>
            </a:r>
            <a:r>
              <a:rPr lang="en-US" altLang="zh-HK" i="1" dirty="0"/>
              <a:t>B</a:t>
            </a:r>
            <a:r>
              <a:rPr lang="en-US" altLang="zh-HK" dirty="0"/>
              <a:t> is n(</a:t>
            </a:r>
            <a:r>
              <a:rPr lang="en-US" altLang="zh-HK" i="1" dirty="0"/>
              <a:t>A</a:t>
            </a:r>
            <a:r>
              <a:rPr lang="en-US" altLang="zh-HK" dirty="0"/>
              <a:t>) ×</a:t>
            </a:r>
            <a:r>
              <a:rPr lang="en-US" altLang="zh-HK" dirty="0" smtClean="0"/>
              <a:t> </a:t>
            </a:r>
            <a:r>
              <a:rPr lang="en-US" altLang="zh-HK" dirty="0"/>
              <a:t>n(</a:t>
            </a:r>
            <a:r>
              <a:rPr lang="en-US" altLang="zh-HK" i="1" dirty="0"/>
              <a:t>B</a:t>
            </a:r>
            <a:r>
              <a:rPr lang="en-US" altLang="zh-HK" dirty="0" smtClean="0"/>
              <a:t>).</a:t>
            </a:r>
          </a:p>
          <a:p>
            <a:pPr marL="0" indent="0">
              <a:buNone/>
            </a:pPr>
            <a:r>
              <a:rPr lang="en-US" altLang="zh-HK" dirty="0" smtClean="0"/>
              <a:t>This </a:t>
            </a:r>
            <a:r>
              <a:rPr lang="en-US" altLang="zh-HK" dirty="0"/>
              <a:t>is true if the number of ways of doing </a:t>
            </a:r>
            <a:r>
              <a:rPr lang="en-US" altLang="zh-HK" i="1" dirty="0"/>
              <a:t>A</a:t>
            </a:r>
            <a:r>
              <a:rPr lang="en-US" altLang="zh-HK" dirty="0"/>
              <a:t> and </a:t>
            </a:r>
            <a:r>
              <a:rPr lang="en-US" altLang="zh-HK" i="1" dirty="0"/>
              <a:t>B</a:t>
            </a:r>
            <a:r>
              <a:rPr lang="en-US" altLang="zh-HK" dirty="0"/>
              <a:t> are independent; the number of choices for doing </a:t>
            </a:r>
            <a:r>
              <a:rPr lang="en-US" altLang="zh-HK" i="1" dirty="0"/>
              <a:t>B</a:t>
            </a:r>
            <a:r>
              <a:rPr lang="en-US" altLang="zh-HK" dirty="0"/>
              <a:t> is the same regardless of which choice you made for </a:t>
            </a:r>
            <a:r>
              <a:rPr lang="en-US" altLang="zh-HK" i="1" dirty="0"/>
              <a:t>A</a:t>
            </a:r>
            <a:r>
              <a:rPr lang="en-US" altLang="zh-HK" dirty="0"/>
              <a:t>. </a:t>
            </a:r>
            <a:endParaRPr lang="zh-TW" altLang="zh-HK" dirty="0"/>
          </a:p>
          <a:p>
            <a:pPr marL="0" indent="0">
              <a:buNone/>
            </a:pPr>
            <a:endParaRPr lang="en-US" altLang="zh-HK" i="1" dirty="0" smtClean="0"/>
          </a:p>
          <a:p>
            <a:pPr marL="0" indent="0">
              <a:buNone/>
            </a:pPr>
            <a:r>
              <a:rPr lang="en-US" altLang="zh-HK" i="1" dirty="0" smtClean="0"/>
              <a:t>Generalization</a:t>
            </a:r>
            <a:r>
              <a:rPr lang="en-US" altLang="zh-HK" i="1" dirty="0"/>
              <a:t>:</a:t>
            </a:r>
            <a:r>
              <a:rPr lang="en-US" altLang="zh-HK" dirty="0"/>
              <a:t>  </a:t>
            </a:r>
            <a:endParaRPr lang="en-US" altLang="zh-HK" dirty="0" smtClean="0"/>
          </a:p>
          <a:p>
            <a:pPr marL="0" indent="0">
              <a:buNone/>
            </a:pPr>
            <a:r>
              <a:rPr lang="en-US" altLang="zh-HK" dirty="0"/>
              <a:t>There are n(</a:t>
            </a:r>
            <a:r>
              <a:rPr lang="en-US" altLang="zh-HK" i="1" dirty="0"/>
              <a:t>A</a:t>
            </a:r>
            <a:r>
              <a:rPr lang="en-US" altLang="zh-HK" i="1" baseline="-25000" dirty="0"/>
              <a:t>1</a:t>
            </a:r>
            <a:r>
              <a:rPr lang="en-US" altLang="zh-HK" dirty="0"/>
              <a:t>) × n(</a:t>
            </a:r>
            <a:r>
              <a:rPr lang="en-US" altLang="zh-HK" i="1" dirty="0"/>
              <a:t>A</a:t>
            </a:r>
            <a:r>
              <a:rPr lang="en-US" altLang="zh-HK" i="1" baseline="-25000" dirty="0"/>
              <a:t>2</a:t>
            </a:r>
            <a:r>
              <a:rPr lang="en-US" altLang="zh-HK" dirty="0"/>
              <a:t>) × …× n(</a:t>
            </a:r>
            <a:r>
              <a:rPr lang="en-US" altLang="zh-HK" i="1" dirty="0" err="1"/>
              <a:t>A</a:t>
            </a:r>
            <a:r>
              <a:rPr lang="en-US" altLang="zh-HK" i="1" baseline="-25000" dirty="0" err="1"/>
              <a:t>k</a:t>
            </a:r>
            <a:r>
              <a:rPr lang="en-US" altLang="zh-HK" dirty="0"/>
              <a:t>) ways to do </a:t>
            </a:r>
            <a:r>
              <a:rPr lang="en-US" altLang="zh-HK" i="1" dirty="0"/>
              <a:t>A</a:t>
            </a:r>
            <a:r>
              <a:rPr lang="en-US" altLang="zh-HK" i="1" baseline="-25000" dirty="0"/>
              <a:t>1</a:t>
            </a:r>
            <a:r>
              <a:rPr lang="en-US" altLang="zh-HK" dirty="0"/>
              <a:t> , </a:t>
            </a:r>
            <a:r>
              <a:rPr lang="en-US" altLang="zh-HK" i="1" dirty="0"/>
              <a:t>A</a:t>
            </a:r>
            <a:r>
              <a:rPr lang="en-US" altLang="zh-HK" i="1" baseline="-25000" dirty="0"/>
              <a:t>2 </a:t>
            </a:r>
            <a:r>
              <a:rPr lang="en-US" altLang="zh-HK" dirty="0"/>
              <a:t>, … </a:t>
            </a:r>
            <a:r>
              <a:rPr lang="en-US" altLang="zh-HK" b="1" dirty="0"/>
              <a:t>and</a:t>
            </a:r>
            <a:r>
              <a:rPr lang="en-US" altLang="zh-HK" dirty="0"/>
              <a:t> </a:t>
            </a:r>
            <a:r>
              <a:rPr lang="en-US" altLang="zh-HK" i="1" dirty="0" err="1" smtClean="0"/>
              <a:t>A</a:t>
            </a:r>
            <a:r>
              <a:rPr lang="en-US" altLang="zh-HK" i="1" baseline="-25000" dirty="0" err="1" smtClean="0"/>
              <a:t>k</a:t>
            </a:r>
            <a:r>
              <a:rPr lang="en-US" altLang="zh-HK" i="1" baseline="-25000" dirty="0"/>
              <a:t> </a:t>
            </a:r>
            <a:r>
              <a:rPr lang="en-US" altLang="zh-TW" dirty="0" smtClean="0"/>
              <a:t>.</a:t>
            </a:r>
            <a:endParaRPr lang="zh-TW" altLang="zh-HK" dirty="0"/>
          </a:p>
        </p:txBody>
      </p:sp>
    </p:spTree>
    <p:extLst>
      <p:ext uri="{BB962C8B-B14F-4D97-AF65-F5344CB8AC3E}">
        <p14:creationId xmlns:p14="http://schemas.microsoft.com/office/powerpoint/2010/main" val="941222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534400" cy="792088"/>
          </a:xfrm>
        </p:spPr>
        <p:txBody>
          <a:bodyPr anchor="ctr">
            <a:normAutofit fontScale="90000"/>
          </a:bodyPr>
          <a:lstStyle/>
          <a:p>
            <a:pPr lvl="0" fontAlgn="base"/>
            <a:r>
              <a:rPr lang="en-US" altLang="zh-HK" b="1" dirty="0" smtClean="0"/>
              <a:t>The Product Rule</a:t>
            </a:r>
            <a:br>
              <a:rPr lang="en-US" altLang="zh-HK" b="1" dirty="0" smtClean="0"/>
            </a:br>
            <a:r>
              <a:rPr lang="en-US" altLang="zh-HK" i="1" dirty="0" smtClean="0"/>
              <a:t>Alternative Expression</a:t>
            </a:r>
            <a:endParaRPr lang="zh-TW" altLang="zh-HK" i="1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01752" y="1844824"/>
            <a:ext cx="8503920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HK" dirty="0"/>
              <a:t>Let </a:t>
            </a:r>
            <a:r>
              <a:rPr lang="en-US" altLang="zh-HK" i="1" dirty="0"/>
              <a:t>A</a:t>
            </a:r>
            <a:r>
              <a:rPr lang="en-US" altLang="zh-HK" dirty="0"/>
              <a:t> × </a:t>
            </a:r>
            <a:r>
              <a:rPr lang="en-US" altLang="zh-HK" i="1" dirty="0"/>
              <a:t>B</a:t>
            </a:r>
            <a:r>
              <a:rPr lang="en-US" altLang="zh-HK" dirty="0"/>
              <a:t> denote the set of all </a:t>
            </a:r>
            <a:r>
              <a:rPr lang="en-US" altLang="zh-HK" i="1" dirty="0"/>
              <a:t>ordered pairs </a:t>
            </a:r>
            <a:r>
              <a:rPr lang="en-US" altLang="zh-HK" dirty="0"/>
              <a:t>(a, b), with a in </a:t>
            </a:r>
            <a:r>
              <a:rPr lang="en-US" altLang="zh-HK" i="1" dirty="0"/>
              <a:t>A</a:t>
            </a:r>
            <a:r>
              <a:rPr lang="en-US" altLang="zh-HK" dirty="0"/>
              <a:t> and b in </a:t>
            </a:r>
            <a:r>
              <a:rPr lang="en-US" altLang="zh-HK" i="1" dirty="0"/>
              <a:t>B</a:t>
            </a:r>
            <a:r>
              <a:rPr lang="en-US" altLang="zh-HK" dirty="0"/>
              <a:t>.</a:t>
            </a:r>
            <a:endParaRPr lang="zh-TW" altLang="zh-HK" dirty="0"/>
          </a:p>
          <a:p>
            <a:pPr marL="0" indent="0">
              <a:buNone/>
            </a:pPr>
            <a:r>
              <a:rPr lang="en-US" altLang="zh-HK" dirty="0"/>
              <a:t>Then |</a:t>
            </a:r>
            <a:r>
              <a:rPr lang="en-US" altLang="zh-HK" i="1" dirty="0"/>
              <a:t>A </a:t>
            </a:r>
            <a:r>
              <a:rPr lang="en-US" altLang="zh-HK" dirty="0"/>
              <a:t>× </a:t>
            </a:r>
            <a:r>
              <a:rPr lang="en-US" altLang="zh-HK" i="1" dirty="0"/>
              <a:t>B</a:t>
            </a:r>
            <a:r>
              <a:rPr lang="en-US" altLang="zh-HK" dirty="0"/>
              <a:t>| = |</a:t>
            </a:r>
            <a:r>
              <a:rPr lang="en-US" altLang="zh-HK" i="1" dirty="0"/>
              <a:t>A</a:t>
            </a:r>
            <a:r>
              <a:rPr lang="en-US" altLang="zh-HK" dirty="0"/>
              <a:t>| × |</a:t>
            </a:r>
            <a:r>
              <a:rPr lang="en-US" altLang="zh-HK" i="1" dirty="0"/>
              <a:t>B</a:t>
            </a:r>
            <a:r>
              <a:rPr lang="en-US" altLang="zh-HK" dirty="0"/>
              <a:t>|.</a:t>
            </a:r>
            <a:endParaRPr lang="zh-TW" altLang="zh-HK" dirty="0"/>
          </a:p>
          <a:p>
            <a:pPr marL="0" indent="0">
              <a:buNone/>
            </a:pPr>
            <a:r>
              <a:rPr lang="en-US" altLang="zh-HK" dirty="0"/>
              <a:t> </a:t>
            </a:r>
            <a:endParaRPr lang="zh-TW" altLang="zh-HK" dirty="0"/>
          </a:p>
          <a:p>
            <a:pPr marL="0" indent="0">
              <a:buNone/>
            </a:pPr>
            <a:r>
              <a:rPr lang="en-US" altLang="zh-HK" i="1" dirty="0"/>
              <a:t>Generally</a:t>
            </a:r>
            <a:r>
              <a:rPr lang="en-US" altLang="zh-HK" dirty="0"/>
              <a:t>,</a:t>
            </a:r>
            <a:endParaRPr lang="zh-TW" altLang="zh-HK" dirty="0"/>
          </a:p>
          <a:p>
            <a:pPr marL="0" indent="0">
              <a:buNone/>
            </a:pPr>
            <a:r>
              <a:rPr lang="en-US" altLang="zh-HK" dirty="0"/>
              <a:t>If  </a:t>
            </a:r>
            <a:r>
              <a:rPr lang="en-US" altLang="zh-HK" i="1" dirty="0"/>
              <a:t>A</a:t>
            </a:r>
            <a:r>
              <a:rPr lang="en-US" altLang="zh-HK" i="1" baseline="-25000" dirty="0"/>
              <a:t>1</a:t>
            </a:r>
            <a:r>
              <a:rPr lang="en-US" altLang="zh-HK" baseline="-25000" dirty="0"/>
              <a:t> </a:t>
            </a:r>
            <a:r>
              <a:rPr lang="en-US" altLang="zh-HK" dirty="0"/>
              <a:t>× </a:t>
            </a:r>
            <a:r>
              <a:rPr lang="en-US" altLang="zh-HK" i="1" dirty="0"/>
              <a:t>A</a:t>
            </a:r>
            <a:r>
              <a:rPr lang="en-US" altLang="zh-HK" i="1" baseline="-25000" dirty="0"/>
              <a:t>2</a:t>
            </a:r>
            <a:r>
              <a:rPr lang="en-US" altLang="zh-HK" dirty="0"/>
              <a:t> × … × </a:t>
            </a:r>
            <a:r>
              <a:rPr lang="en-US" altLang="zh-HK" i="1" dirty="0" err="1"/>
              <a:t>A</a:t>
            </a:r>
            <a:r>
              <a:rPr lang="en-US" altLang="zh-HK" i="1" baseline="-25000" dirty="0" err="1"/>
              <a:t>k</a:t>
            </a:r>
            <a:r>
              <a:rPr lang="en-US" altLang="zh-HK" i="1" baseline="-25000" dirty="0"/>
              <a:t> </a:t>
            </a:r>
            <a:r>
              <a:rPr lang="en-US" altLang="zh-HK" dirty="0"/>
              <a:t>denotes the set of all </a:t>
            </a:r>
            <a:r>
              <a:rPr lang="en-US" altLang="zh-HK" i="1" dirty="0"/>
              <a:t>ordered n-tuples </a:t>
            </a:r>
            <a:r>
              <a:rPr lang="en-US" altLang="zh-HK" dirty="0"/>
              <a:t>(a</a:t>
            </a:r>
            <a:r>
              <a:rPr lang="en-US" altLang="zh-HK" baseline="-25000" dirty="0"/>
              <a:t>1</a:t>
            </a:r>
            <a:r>
              <a:rPr lang="en-US" altLang="zh-HK" dirty="0"/>
              <a:t>, a</a:t>
            </a:r>
            <a:r>
              <a:rPr lang="en-US" altLang="zh-HK" baseline="-25000" dirty="0"/>
              <a:t>2</a:t>
            </a:r>
            <a:r>
              <a:rPr lang="en-US" altLang="zh-HK" dirty="0"/>
              <a:t>, …, </a:t>
            </a:r>
            <a:r>
              <a:rPr lang="en-US" altLang="zh-HK" dirty="0" err="1"/>
              <a:t>a</a:t>
            </a:r>
            <a:r>
              <a:rPr lang="en-US" altLang="zh-HK" baseline="-25000" dirty="0" err="1"/>
              <a:t>k</a:t>
            </a:r>
            <a:r>
              <a:rPr lang="en-US" altLang="zh-HK" dirty="0"/>
              <a:t>), with </a:t>
            </a:r>
            <a:r>
              <a:rPr lang="en-US" altLang="zh-HK" dirty="0" err="1"/>
              <a:t>a</a:t>
            </a:r>
            <a:r>
              <a:rPr lang="en-US" altLang="zh-HK" baseline="-25000" dirty="0" err="1"/>
              <a:t>i</a:t>
            </a:r>
            <a:r>
              <a:rPr lang="en-US" altLang="zh-HK" dirty="0"/>
              <a:t> in </a:t>
            </a:r>
            <a:r>
              <a:rPr lang="en-US" altLang="zh-HK" i="1" dirty="0"/>
              <a:t>A</a:t>
            </a:r>
            <a:r>
              <a:rPr lang="en-US" altLang="zh-HK" baseline="-25000" dirty="0"/>
              <a:t>i</a:t>
            </a:r>
            <a:r>
              <a:rPr lang="en-US" altLang="zh-HK" dirty="0"/>
              <a:t>, then</a:t>
            </a:r>
            <a:endParaRPr lang="zh-TW" altLang="zh-HK" dirty="0"/>
          </a:p>
          <a:p>
            <a:pPr marL="0" indent="0">
              <a:buNone/>
            </a:pPr>
            <a:r>
              <a:rPr lang="en-US" altLang="zh-HK" dirty="0"/>
              <a:t>|</a:t>
            </a:r>
            <a:r>
              <a:rPr lang="en-US" altLang="zh-HK" i="1" dirty="0"/>
              <a:t> A</a:t>
            </a:r>
            <a:r>
              <a:rPr lang="en-US" altLang="zh-HK" i="1" baseline="-25000" dirty="0"/>
              <a:t>1</a:t>
            </a:r>
            <a:r>
              <a:rPr lang="en-US" altLang="zh-HK" baseline="-25000" dirty="0"/>
              <a:t> </a:t>
            </a:r>
            <a:r>
              <a:rPr lang="en-US" altLang="zh-HK" dirty="0"/>
              <a:t>× </a:t>
            </a:r>
            <a:r>
              <a:rPr lang="en-US" altLang="zh-HK" i="1" dirty="0"/>
              <a:t>A</a:t>
            </a:r>
            <a:r>
              <a:rPr lang="en-US" altLang="zh-HK" i="1" baseline="-25000" dirty="0"/>
              <a:t>2</a:t>
            </a:r>
            <a:r>
              <a:rPr lang="en-US" altLang="zh-HK" dirty="0"/>
              <a:t> × … × </a:t>
            </a:r>
            <a:r>
              <a:rPr lang="en-US" altLang="zh-HK" i="1" dirty="0" err="1"/>
              <a:t>A</a:t>
            </a:r>
            <a:r>
              <a:rPr lang="en-US" altLang="zh-HK" i="1" baseline="-25000" dirty="0" err="1"/>
              <a:t>k</a:t>
            </a:r>
            <a:r>
              <a:rPr lang="en-US" altLang="zh-HK" dirty="0"/>
              <a:t> | = |</a:t>
            </a:r>
            <a:r>
              <a:rPr lang="en-US" altLang="zh-HK" i="1" dirty="0"/>
              <a:t>A</a:t>
            </a:r>
            <a:r>
              <a:rPr lang="en-US" altLang="zh-HK" i="1" baseline="-25000" dirty="0"/>
              <a:t>1</a:t>
            </a:r>
            <a:r>
              <a:rPr lang="en-US" altLang="zh-HK" dirty="0"/>
              <a:t>| × |</a:t>
            </a:r>
            <a:r>
              <a:rPr lang="en-US" altLang="zh-HK" i="1" dirty="0"/>
              <a:t>A</a:t>
            </a:r>
            <a:r>
              <a:rPr lang="en-US" altLang="zh-HK" i="1" baseline="-25000" dirty="0"/>
              <a:t>2</a:t>
            </a:r>
            <a:r>
              <a:rPr lang="en-US" altLang="zh-HK" dirty="0"/>
              <a:t>| × … × |</a:t>
            </a:r>
            <a:r>
              <a:rPr lang="en-US" altLang="zh-HK" i="1" dirty="0" err="1"/>
              <a:t>A</a:t>
            </a:r>
            <a:r>
              <a:rPr lang="en-US" altLang="zh-HK" i="1" baseline="-25000" dirty="0" err="1"/>
              <a:t>k</a:t>
            </a:r>
            <a:r>
              <a:rPr lang="en-US" altLang="zh-HK" dirty="0"/>
              <a:t>|.</a:t>
            </a:r>
            <a:endParaRPr lang="zh-TW" altLang="zh-HK" dirty="0"/>
          </a:p>
        </p:txBody>
      </p:sp>
    </p:spTree>
    <p:extLst>
      <p:ext uri="{BB962C8B-B14F-4D97-AF65-F5344CB8AC3E}">
        <p14:creationId xmlns:p14="http://schemas.microsoft.com/office/powerpoint/2010/main" val="3311734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pPr lvl="0" fontAlgn="base"/>
            <a:r>
              <a:rPr lang="en-US" altLang="zh-HK" b="1" dirty="0" smtClean="0"/>
              <a:t>Problems</a:t>
            </a:r>
            <a:endParaRPr lang="zh-TW" altLang="zh-HK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01752" y="2060848"/>
            <a:ext cx="8503920" cy="388843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zh-HK" sz="3200" dirty="0" smtClean="0"/>
              <a:t>1.   How </a:t>
            </a:r>
            <a:r>
              <a:rPr lang="en-US" altLang="zh-HK" sz="3200" dirty="0"/>
              <a:t>many ways can 20 students choose to join 5 clubs, each student joining one club</a:t>
            </a:r>
            <a:r>
              <a:rPr lang="en-US" altLang="zh-HK" sz="3200" dirty="0" smtClean="0"/>
              <a:t>?</a:t>
            </a:r>
          </a:p>
          <a:p>
            <a:pPr marL="0" indent="0">
              <a:buNone/>
            </a:pPr>
            <a:endParaRPr lang="zh-TW" altLang="zh-HK" sz="3200" dirty="0"/>
          </a:p>
          <a:p>
            <a:pPr marL="0" lvl="0" indent="0" fontAlgn="base">
              <a:buNone/>
            </a:pPr>
            <a:r>
              <a:rPr lang="en-US" altLang="zh-HK" sz="3200" dirty="0" smtClean="0"/>
              <a:t>2.  How </a:t>
            </a:r>
            <a:r>
              <a:rPr lang="en-US" altLang="zh-HK" sz="3200" dirty="0"/>
              <a:t>many ways can 20 students choose to join 5 clubs, with no restrictions</a:t>
            </a:r>
            <a:r>
              <a:rPr lang="en-US" altLang="zh-HK" sz="32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28669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pPr lvl="0" fontAlgn="base"/>
            <a:r>
              <a:rPr lang="en-US" altLang="zh-HK" b="1" dirty="0" smtClean="0"/>
              <a:t>Permutation</a:t>
            </a:r>
            <a:endParaRPr lang="zh-TW" altLang="zh-H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01752" y="2060848"/>
                <a:ext cx="8503920" cy="439248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zh-HK" dirty="0" smtClean="0"/>
                  <a:t>The number of ways to arrange n distinct objects in order is </a:t>
                </a:r>
                <a:r>
                  <a:rPr lang="en-US" altLang="zh-HK" b="1" dirty="0" smtClean="0"/>
                  <a:t>P(</a:t>
                </a:r>
                <a:r>
                  <a:rPr lang="en-US" altLang="zh-HK" b="1" i="1" dirty="0" smtClean="0"/>
                  <a:t>n</a:t>
                </a:r>
                <a:r>
                  <a:rPr lang="en-US" altLang="zh-HK" b="1" dirty="0" smtClean="0"/>
                  <a:t>) = </a:t>
                </a:r>
                <a:r>
                  <a:rPr lang="en-US" altLang="zh-HK" b="1" i="1" dirty="0" smtClean="0"/>
                  <a:t>n</a:t>
                </a:r>
                <a:r>
                  <a:rPr lang="en-US" altLang="zh-HK" b="1" dirty="0" smtClean="0"/>
                  <a:t>! </a:t>
                </a:r>
                <a:r>
                  <a:rPr lang="en-US" altLang="zh-HK" dirty="0" smtClean="0"/>
                  <a:t>.</a:t>
                </a:r>
                <a:endParaRPr lang="zh-TW" altLang="zh-HK" dirty="0"/>
              </a:p>
              <a:p>
                <a:pPr marL="0" indent="0">
                  <a:buNone/>
                </a:pPr>
                <a:endParaRPr lang="en-US" altLang="zh-HK" dirty="0" smtClean="0"/>
              </a:p>
              <a:p>
                <a:pPr marL="0" indent="0">
                  <a:buNone/>
                </a:pPr>
                <a:r>
                  <a:rPr lang="en-US" altLang="zh-HK" dirty="0" smtClean="0"/>
                  <a:t>The </a:t>
                </a:r>
                <a:r>
                  <a:rPr lang="en-US" altLang="zh-HK" dirty="0"/>
                  <a:t>number of ways to arrange in order </a:t>
                </a:r>
                <a:r>
                  <a:rPr lang="en-US" altLang="zh-HK" i="1" dirty="0"/>
                  <a:t>k</a:t>
                </a:r>
                <a:r>
                  <a:rPr lang="en-US" altLang="zh-HK" dirty="0"/>
                  <a:t> items from a set of </a:t>
                </a:r>
                <a:r>
                  <a:rPr lang="en-US" altLang="zh-HK" i="1" dirty="0"/>
                  <a:t>n</a:t>
                </a:r>
                <a:r>
                  <a:rPr lang="en-US" altLang="zh-HK" dirty="0"/>
                  <a:t> </a:t>
                </a:r>
                <a:r>
                  <a:rPr lang="en-US" altLang="zh-HK" dirty="0" smtClean="0"/>
                  <a:t>is  </a:t>
                </a:r>
                <a:r>
                  <a:rPr lang="en-US" altLang="zh-HK" b="1" dirty="0" smtClean="0"/>
                  <a:t>P(</a:t>
                </a:r>
                <a:r>
                  <a:rPr lang="en-US" altLang="zh-HK" b="1" i="1" dirty="0" smtClean="0"/>
                  <a:t>n</a:t>
                </a:r>
                <a:r>
                  <a:rPr lang="en-US" altLang="zh-HK" b="1" i="1" dirty="0"/>
                  <a:t>, k</a:t>
                </a:r>
                <a:r>
                  <a:rPr lang="en-US" altLang="zh-HK" b="1" dirty="0"/>
                  <a:t>)</a:t>
                </a:r>
                <a:r>
                  <a:rPr lang="en-US" altLang="zh-HK" i="1" dirty="0"/>
                  <a:t> = n</a:t>
                </a:r>
                <a:r>
                  <a:rPr lang="en-US" altLang="zh-HK" dirty="0"/>
                  <a:t>(</a:t>
                </a:r>
                <a:r>
                  <a:rPr lang="en-US" altLang="zh-HK" i="1" dirty="0"/>
                  <a:t>n - </a:t>
                </a:r>
                <a:r>
                  <a:rPr lang="en-US" altLang="zh-HK" dirty="0"/>
                  <a:t>1)(</a:t>
                </a:r>
                <a:r>
                  <a:rPr lang="en-US" altLang="zh-HK" i="1" dirty="0"/>
                  <a:t>n - </a:t>
                </a:r>
                <a:r>
                  <a:rPr lang="en-US" altLang="zh-HK" dirty="0"/>
                  <a:t>2)…(</a:t>
                </a:r>
                <a:r>
                  <a:rPr lang="en-US" altLang="zh-HK" i="1" dirty="0"/>
                  <a:t>n - k + </a:t>
                </a:r>
                <a:r>
                  <a:rPr lang="en-US" altLang="zh-HK" dirty="0"/>
                  <a:t>1), </a:t>
                </a:r>
                <a:r>
                  <a:rPr lang="en-US" altLang="zh-HK" dirty="0" smtClean="0"/>
                  <a:t> or</a:t>
                </a:r>
                <a:endParaRPr lang="zh-TW" altLang="zh-HK" dirty="0"/>
              </a:p>
              <a:p>
                <a:pPr marL="0" indent="0">
                  <a:buNone/>
                </a:pPr>
                <a:endParaRPr lang="en-US" altLang="zh-HK" i="1" dirty="0" smtClean="0"/>
              </a:p>
              <a:p>
                <a:pPr marL="0" indent="0">
                  <a:buNone/>
                </a:pPr>
                <a:r>
                  <a:rPr lang="en-US" altLang="zh-HK" dirty="0"/>
                  <a:t> </a:t>
                </a:r>
                <a:r>
                  <a:rPr lang="en-US" altLang="zh-HK" sz="2800" b="1" dirty="0">
                    <a:ea typeface="Cambria Math" pitchFamily="18" charset="0"/>
                  </a:rPr>
                  <a:t> </a:t>
                </a:r>
                <a:r>
                  <a:rPr lang="en-US" altLang="zh-HK" sz="2800" b="1" dirty="0" smtClean="0">
                    <a:ea typeface="Cambria Math" pitchFamily="18" charset="0"/>
                  </a:rPr>
                  <a:t>                         P</a:t>
                </a:r>
                <a:r>
                  <a:rPr lang="en-US" altLang="zh-HK" sz="2800" b="1" dirty="0">
                    <a:ea typeface="Cambria Math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zh-HK" sz="2800" b="1" i="1" dirty="0" smtClean="0">
                        <a:latin typeface="Cambria Math"/>
                        <a:ea typeface="Cambria Math" pitchFamily="18" charset="0"/>
                      </a:rPr>
                      <m:t>𝒏</m:t>
                    </m:r>
                    <m:r>
                      <m:rPr>
                        <m:nor/>
                      </m:rPr>
                      <a:rPr lang="en-US" altLang="zh-HK" sz="2800" b="1" i="0" smtClean="0">
                        <a:ea typeface="Cambria Math" pitchFamily="18" charset="0"/>
                      </a:rPr>
                      <m:t>, </m:t>
                    </m:r>
                  </m:oMath>
                </a14:m>
                <a:r>
                  <a:rPr lang="en-US" altLang="zh-HK" sz="2800" b="1" i="1" dirty="0" smtClean="0">
                    <a:ea typeface="Cambria Math" pitchFamily="18" charset="0"/>
                  </a:rPr>
                  <a:t>k</a:t>
                </a:r>
                <a:r>
                  <a:rPr lang="en-US" altLang="zh-HK" sz="2800" b="1" dirty="0">
                    <a:ea typeface="Cambria Math" pitchFamily="18" charset="0"/>
                  </a:rPr>
                  <a:t>)</a:t>
                </a:r>
                <a:r>
                  <a:rPr lang="en-US" altLang="zh-HK" sz="28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HK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HK" sz="2800" b="1" i="1" smtClean="0">
                            <a:latin typeface="Cambria Math"/>
                          </a:rPr>
                          <m:t>𝒏</m:t>
                        </m:r>
                        <m:r>
                          <a:rPr lang="en-US" altLang="zh-HK" sz="2800" b="1" i="1" smtClean="0">
                            <a:latin typeface="Cambria Math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en-US" altLang="zh-HK" sz="2800" b="1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altLang="zh-HK" sz="2800" b="1" i="1" smtClean="0">
                                <a:latin typeface="Cambria Math"/>
                              </a:rPr>
                              <m:t>𝒏</m:t>
                            </m:r>
                            <m:r>
                              <a:rPr lang="en-US" altLang="zh-HK" sz="2800" b="1" i="1" smtClean="0">
                                <a:latin typeface="Cambria Math"/>
                              </a:rPr>
                              <m:t> −</m:t>
                            </m:r>
                            <m:r>
                              <a:rPr lang="en-US" altLang="zh-HK" sz="2800" b="1" i="1" smtClean="0">
                                <a:latin typeface="Cambria Math"/>
                              </a:rPr>
                              <m:t>𝒌</m:t>
                            </m:r>
                          </m:e>
                        </m:d>
                        <m:r>
                          <a:rPr lang="en-US" altLang="zh-HK" sz="2800" b="1" i="1" smtClean="0">
                            <a:latin typeface="Cambria Math"/>
                          </a:rPr>
                          <m:t>!</m:t>
                        </m:r>
                      </m:den>
                    </m:f>
                  </m:oMath>
                </a14:m>
                <a:r>
                  <a:rPr lang="en-US" altLang="zh-HK" sz="2800" b="1" dirty="0"/>
                  <a:t> </a:t>
                </a:r>
                <a:r>
                  <a:rPr lang="en-US" altLang="zh-HK" sz="2800" dirty="0" smtClean="0"/>
                  <a:t>.</a:t>
                </a:r>
                <a:endParaRPr lang="zh-TW" altLang="zh-HK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01752" y="2060848"/>
                <a:ext cx="8503920" cy="4392488"/>
              </a:xfrm>
              <a:blipFill rotWithShape="1">
                <a:blip r:embed="rId2"/>
                <a:stretch>
                  <a:fillRect l="-1362" t="-1248" r="-1434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6861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pPr lvl="0" fontAlgn="base"/>
            <a:r>
              <a:rPr lang="en-US" altLang="zh-HK" b="1" dirty="0" smtClean="0"/>
              <a:t>Problems</a:t>
            </a:r>
            <a:endParaRPr lang="zh-TW" altLang="zh-HK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01752" y="2060848"/>
            <a:ext cx="8503920" cy="388843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zh-HK" sz="3200" dirty="0" smtClean="0"/>
              <a:t>3.  How </a:t>
            </a:r>
            <a:r>
              <a:rPr lang="en-US" altLang="zh-HK" sz="3200" dirty="0"/>
              <a:t>many ways can 20 students sit in a row?</a:t>
            </a:r>
            <a:endParaRPr lang="zh-TW" altLang="zh-HK" sz="3200" dirty="0"/>
          </a:p>
          <a:p>
            <a:pPr marL="0" indent="0">
              <a:buNone/>
            </a:pPr>
            <a:r>
              <a:rPr lang="en-US" altLang="zh-HK" sz="3200" dirty="0"/>
              <a:t> </a:t>
            </a:r>
            <a:endParaRPr lang="zh-TW" altLang="zh-HK" sz="3200" dirty="0"/>
          </a:p>
          <a:p>
            <a:pPr marL="0" lvl="0" indent="0" fontAlgn="base">
              <a:buNone/>
            </a:pPr>
            <a:r>
              <a:rPr lang="en-US" altLang="zh-HK" sz="3200" dirty="0" smtClean="0"/>
              <a:t>4.  How </a:t>
            </a:r>
            <a:r>
              <a:rPr lang="en-US" altLang="zh-HK" sz="3200" dirty="0"/>
              <a:t>many ways can an executive committee of 5 distinct posts be chosen from 20 students</a:t>
            </a:r>
            <a:r>
              <a:rPr lang="en-US" altLang="zh-HK" sz="3200" dirty="0" smtClean="0"/>
              <a:t>?</a:t>
            </a:r>
            <a:r>
              <a:rPr lang="en-US" altLang="zh-HK" sz="3200" dirty="0"/>
              <a:t> </a:t>
            </a:r>
            <a:endParaRPr lang="en-US" altLang="zh-HK" sz="3200" dirty="0" smtClean="0"/>
          </a:p>
        </p:txBody>
      </p:sp>
    </p:spTree>
    <p:extLst>
      <p:ext uri="{BB962C8B-B14F-4D97-AF65-F5344CB8AC3E}">
        <p14:creationId xmlns:p14="http://schemas.microsoft.com/office/powerpoint/2010/main" val="2552085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pPr lvl="0" fontAlgn="base"/>
            <a:r>
              <a:rPr lang="en-US" altLang="zh-HK" b="1" dirty="0" smtClean="0"/>
              <a:t>Combination</a:t>
            </a:r>
            <a:endParaRPr lang="zh-TW" altLang="zh-H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01752" y="1700808"/>
                <a:ext cx="8503920" cy="4752528"/>
              </a:xfrm>
            </p:spPr>
            <p:txBody>
              <a:bodyPr anchor="ctr">
                <a:normAutofit/>
              </a:bodyPr>
              <a:lstStyle/>
              <a:p>
                <a:pPr marL="0" indent="0">
                  <a:buNone/>
                </a:pPr>
                <a:r>
                  <a:rPr lang="en-US" altLang="zh-HK" dirty="0" smtClean="0"/>
                  <a:t>The </a:t>
                </a:r>
                <a:r>
                  <a:rPr lang="en-US" altLang="zh-HK" dirty="0"/>
                  <a:t>number of ways to choose </a:t>
                </a:r>
                <a:r>
                  <a:rPr lang="en-US" altLang="zh-HK" i="1" dirty="0"/>
                  <a:t>k</a:t>
                </a:r>
                <a:r>
                  <a:rPr lang="en-US" altLang="zh-HK" dirty="0" smtClean="0"/>
                  <a:t> </a:t>
                </a:r>
                <a:r>
                  <a:rPr lang="en-US" altLang="zh-HK" dirty="0"/>
                  <a:t>items from a set of </a:t>
                </a:r>
                <a:r>
                  <a:rPr lang="en-US" altLang="zh-HK" i="1" dirty="0"/>
                  <a:t>n</a:t>
                </a:r>
                <a:r>
                  <a:rPr lang="en-US" altLang="zh-HK" dirty="0"/>
                  <a:t> is:</a:t>
                </a:r>
                <a:endParaRPr lang="zh-TW" altLang="zh-HK" dirty="0"/>
              </a:p>
              <a:p>
                <a:pPr marL="0" indent="0">
                  <a:buNone/>
                </a:pPr>
                <a:endParaRPr lang="en-US" altLang="zh-HK" i="1" dirty="0" smtClean="0"/>
              </a:p>
              <a:p>
                <a:pPr marL="0" indent="0">
                  <a:buNone/>
                </a:pPr>
                <a:r>
                  <a:rPr lang="en-US" altLang="zh-HK" dirty="0"/>
                  <a:t> </a:t>
                </a:r>
                <a:r>
                  <a:rPr lang="en-US" altLang="zh-HK" sz="2800" b="1" dirty="0">
                    <a:ea typeface="Cambria Math" pitchFamily="18" charset="0"/>
                  </a:rPr>
                  <a:t> </a:t>
                </a:r>
                <a:r>
                  <a:rPr lang="en-US" altLang="zh-HK" sz="2800" b="1" dirty="0" smtClean="0">
                    <a:ea typeface="Cambria Math" pitchFamily="18" charset="0"/>
                  </a:rPr>
                  <a:t>                         C(</a:t>
                </a:r>
                <a14:m>
                  <m:oMath xmlns:m="http://schemas.openxmlformats.org/officeDocument/2006/math">
                    <m:r>
                      <a:rPr lang="en-US" altLang="zh-HK" sz="2800" b="1" i="1" dirty="0" smtClean="0">
                        <a:latin typeface="Cambria Math"/>
                        <a:ea typeface="Cambria Math" pitchFamily="18" charset="0"/>
                      </a:rPr>
                      <m:t>𝒏</m:t>
                    </m:r>
                    <m:r>
                      <m:rPr>
                        <m:nor/>
                      </m:rPr>
                      <a:rPr lang="en-US" altLang="zh-HK" sz="2800" b="1" i="0" smtClean="0">
                        <a:ea typeface="Cambria Math" pitchFamily="18" charset="0"/>
                      </a:rPr>
                      <m:t>, </m:t>
                    </m:r>
                  </m:oMath>
                </a14:m>
                <a:r>
                  <a:rPr lang="en-US" altLang="zh-HK" sz="2800" b="1" i="1" dirty="0" smtClean="0">
                    <a:ea typeface="Cambria Math" pitchFamily="18" charset="0"/>
                  </a:rPr>
                  <a:t>k</a:t>
                </a:r>
                <a:r>
                  <a:rPr lang="en-US" altLang="zh-HK" sz="2800" b="1" dirty="0">
                    <a:ea typeface="Cambria Math" pitchFamily="18" charset="0"/>
                  </a:rPr>
                  <a:t>)</a:t>
                </a:r>
                <a:r>
                  <a:rPr lang="en-US" altLang="zh-HK" sz="28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HK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HK" sz="2800" b="1" i="1" smtClean="0">
                            <a:latin typeface="Cambria Math"/>
                          </a:rPr>
                          <m:t>𝒏</m:t>
                        </m:r>
                        <m:r>
                          <a:rPr lang="en-US" altLang="zh-HK" sz="2800" b="1" i="1" smtClean="0">
                            <a:latin typeface="Cambria Math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en-US" altLang="zh-HK" sz="2800" b="1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altLang="zh-HK" sz="2800" b="1" i="1" smtClean="0">
                                <a:latin typeface="Cambria Math"/>
                              </a:rPr>
                              <m:t>𝒏</m:t>
                            </m:r>
                            <m:r>
                              <a:rPr lang="en-US" altLang="zh-HK" sz="2800" b="1" i="1" smtClean="0">
                                <a:latin typeface="Cambria Math"/>
                              </a:rPr>
                              <m:t> −</m:t>
                            </m:r>
                            <m:r>
                              <a:rPr lang="en-US" altLang="zh-HK" sz="2800" b="1" i="1" smtClean="0">
                                <a:latin typeface="Cambria Math"/>
                              </a:rPr>
                              <m:t>𝒌</m:t>
                            </m:r>
                          </m:e>
                        </m:d>
                        <m:r>
                          <a:rPr lang="en-US" altLang="zh-HK" sz="2800" b="1" i="1" smtClean="0">
                            <a:latin typeface="Cambria Math"/>
                          </a:rPr>
                          <m:t>! </m:t>
                        </m:r>
                        <m:r>
                          <a:rPr lang="en-US" altLang="zh-HK" sz="2800" b="1" i="1" smtClean="0">
                            <a:latin typeface="Cambria Math"/>
                          </a:rPr>
                          <m:t>𝒌</m:t>
                        </m:r>
                        <m:r>
                          <a:rPr lang="en-US" altLang="zh-HK" sz="2800" b="1" i="1" smtClean="0">
                            <a:latin typeface="Cambria Math"/>
                          </a:rPr>
                          <m:t>!</m:t>
                        </m:r>
                      </m:den>
                    </m:f>
                  </m:oMath>
                </a14:m>
                <a:r>
                  <a:rPr lang="en-US" altLang="zh-HK" sz="2800" b="1" dirty="0"/>
                  <a:t> </a:t>
                </a:r>
                <a:r>
                  <a:rPr lang="en-US" altLang="zh-HK" sz="2800" dirty="0" smtClean="0"/>
                  <a:t>.</a:t>
                </a:r>
                <a:endParaRPr lang="zh-TW" altLang="zh-HK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01752" y="1700808"/>
                <a:ext cx="8503920" cy="4752528"/>
              </a:xfrm>
              <a:blipFill rotWithShape="1">
                <a:blip r:embed="rId2"/>
                <a:stretch>
                  <a:fillRect l="-1362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0442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市鎮">
  <a:themeElements>
    <a:clrScheme name="市鎮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市鎮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市鎮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408</TotalTime>
  <Words>733</Words>
  <Application>Microsoft Office PowerPoint</Application>
  <PresentationFormat>On-screen Show (4:3)</PresentationFormat>
  <Paragraphs>95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微軟正黑體</vt:lpstr>
      <vt:lpstr>新細明體</vt:lpstr>
      <vt:lpstr>Cambria Math</vt:lpstr>
      <vt:lpstr>Georgia</vt:lpstr>
      <vt:lpstr>Wingdings</vt:lpstr>
      <vt:lpstr>Wingdings 2</vt:lpstr>
      <vt:lpstr>市鎮</vt:lpstr>
      <vt:lpstr>Lecture 1: Combinatorics</vt:lpstr>
      <vt:lpstr>The Sum Rule</vt:lpstr>
      <vt:lpstr>The Sum Rule Alternative Expression</vt:lpstr>
      <vt:lpstr>The Product Rule</vt:lpstr>
      <vt:lpstr>The Product Rule Alternative Expression</vt:lpstr>
      <vt:lpstr>Problems</vt:lpstr>
      <vt:lpstr>Permutation</vt:lpstr>
      <vt:lpstr>Problems</vt:lpstr>
      <vt:lpstr>Combination</vt:lpstr>
      <vt:lpstr>Problems</vt:lpstr>
      <vt:lpstr>Inclusion-Exclusion Principle</vt:lpstr>
      <vt:lpstr>Inclusion-Exclusion Principle General Form</vt:lpstr>
      <vt:lpstr>Problems</vt:lpstr>
      <vt:lpstr>Problems (Hints)</vt:lpstr>
      <vt:lpstr>Problems (Hints)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2: Probability</dc:title>
  <dc:creator>KL</dc:creator>
  <cp:lastModifiedBy>lfcheung</cp:lastModifiedBy>
  <cp:revision>42</cp:revision>
  <dcterms:created xsi:type="dcterms:W3CDTF">2017-09-09T09:43:40Z</dcterms:created>
  <dcterms:modified xsi:type="dcterms:W3CDTF">2019-11-26T09:29:10Z</dcterms:modified>
</cp:coreProperties>
</file>